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472" r:id="rId2"/>
    <p:sldId id="382" r:id="rId3"/>
    <p:sldId id="474" r:id="rId4"/>
    <p:sldId id="490" r:id="rId5"/>
    <p:sldId id="491" r:id="rId6"/>
    <p:sldId id="492" r:id="rId7"/>
    <p:sldId id="494" r:id="rId8"/>
    <p:sldId id="475" r:id="rId9"/>
    <p:sldId id="476" r:id="rId10"/>
    <p:sldId id="477" r:id="rId11"/>
    <p:sldId id="471" r:id="rId12"/>
    <p:sldId id="473" r:id="rId13"/>
    <p:sldId id="497" r:id="rId14"/>
    <p:sldId id="498" r:id="rId15"/>
    <p:sldId id="487" r:id="rId16"/>
    <p:sldId id="489" r:id="rId17"/>
    <p:sldId id="495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ción predeterminada" id="{9ACDE888-E0A2-4EEA-AC0C-3BAC659F2B8F}">
          <p14:sldIdLst>
            <p14:sldId id="472"/>
            <p14:sldId id="382"/>
            <p14:sldId id="474"/>
            <p14:sldId id="490"/>
            <p14:sldId id="491"/>
            <p14:sldId id="492"/>
            <p14:sldId id="494"/>
            <p14:sldId id="475"/>
            <p14:sldId id="476"/>
            <p14:sldId id="477"/>
            <p14:sldId id="471"/>
            <p14:sldId id="473"/>
            <p14:sldId id="497"/>
            <p14:sldId id="498"/>
            <p14:sldId id="487"/>
            <p14:sldId id="489"/>
            <p14:sldId id="495"/>
            <p14:sldId id="298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es Filippelli" initials="IF" lastIdx="1" clrIdx="0">
    <p:extLst>
      <p:ext uri="{19B8F6BF-5375-455C-9EA6-DF929625EA0E}">
        <p15:presenceInfo xmlns:p15="http://schemas.microsoft.com/office/powerpoint/2012/main" xmlns="" userId="Ines Filippel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01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F6C56-B59F-4463-BFEC-93151FE08656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0BA9B-4FE4-4E87-8A52-EE27D0F63A6F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144921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48A6F0E5-F668-4CE5-9EC5-39E18C85A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6BC481-9959-47FA-BAC2-65333A53101A}" type="slidenum">
              <a:rPr lang="en-US" altLang="es-UY" smtClean="0"/>
              <a:pPr>
                <a:spcBef>
                  <a:spcPct val="0"/>
                </a:spcBef>
              </a:pPr>
              <a:t>1</a:t>
            </a:fld>
            <a:endParaRPr lang="en-US" altLang="es-UY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148B6021-D8DD-4FCC-B24C-964E95594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4E35DE23-F7DA-4B00-9D7C-0C04BE32F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UY"/>
          </a:p>
        </p:txBody>
      </p:sp>
    </p:spTree>
    <p:extLst>
      <p:ext uri="{BB962C8B-B14F-4D97-AF65-F5344CB8AC3E}">
        <p14:creationId xmlns:p14="http://schemas.microsoft.com/office/powerpoint/2010/main" xmlns="" val="91670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48A6F0E5-F668-4CE5-9EC5-39E18C85A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6BC481-9959-47FA-BAC2-65333A53101A}" type="slidenum">
              <a:rPr lang="en-US" altLang="es-UY" smtClean="0"/>
              <a:pPr>
                <a:spcBef>
                  <a:spcPct val="0"/>
                </a:spcBef>
              </a:pPr>
              <a:t>11</a:t>
            </a:fld>
            <a:endParaRPr lang="en-US" altLang="es-UY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148B6021-D8DD-4FCC-B24C-964E95594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4E35DE23-F7DA-4B00-9D7C-0C04BE32F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UY"/>
          </a:p>
        </p:txBody>
      </p:sp>
    </p:spTree>
    <p:extLst>
      <p:ext uri="{BB962C8B-B14F-4D97-AF65-F5344CB8AC3E}">
        <p14:creationId xmlns:p14="http://schemas.microsoft.com/office/powerpoint/2010/main" xmlns="" val="36509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48A6F0E5-F668-4CE5-9EC5-39E18C85A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6BC481-9959-47FA-BAC2-65333A53101A}" type="slidenum">
              <a:rPr lang="en-US" altLang="es-UY" smtClean="0"/>
              <a:pPr>
                <a:spcBef>
                  <a:spcPct val="0"/>
                </a:spcBef>
              </a:pPr>
              <a:t>12</a:t>
            </a:fld>
            <a:endParaRPr lang="en-US" altLang="es-UY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148B6021-D8DD-4FCC-B24C-964E95594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4E35DE23-F7DA-4B00-9D7C-0C04BE32F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UY"/>
          </a:p>
        </p:txBody>
      </p:sp>
    </p:spTree>
    <p:extLst>
      <p:ext uri="{BB962C8B-B14F-4D97-AF65-F5344CB8AC3E}">
        <p14:creationId xmlns:p14="http://schemas.microsoft.com/office/powerpoint/2010/main" xmlns="" val="1798494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48A6F0E5-F668-4CE5-9EC5-39E18C85A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6BC481-9959-47FA-BAC2-65333A53101A}" type="slidenum">
              <a:rPr lang="en-US" altLang="es-UY" smtClean="0"/>
              <a:pPr>
                <a:spcBef>
                  <a:spcPct val="0"/>
                </a:spcBef>
              </a:pPr>
              <a:t>13</a:t>
            </a:fld>
            <a:endParaRPr lang="en-US" altLang="es-UY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148B6021-D8DD-4FCC-B24C-964E95594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4E35DE23-F7DA-4B00-9D7C-0C04BE32F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UY"/>
          </a:p>
        </p:txBody>
      </p:sp>
    </p:spTree>
    <p:extLst>
      <p:ext uri="{BB962C8B-B14F-4D97-AF65-F5344CB8AC3E}">
        <p14:creationId xmlns:p14="http://schemas.microsoft.com/office/powerpoint/2010/main" xmlns="" val="1390309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48A6F0E5-F668-4CE5-9EC5-39E18C85A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6BC481-9959-47FA-BAC2-65333A53101A}" type="slidenum">
              <a:rPr lang="en-US" altLang="es-UY" smtClean="0"/>
              <a:pPr>
                <a:spcBef>
                  <a:spcPct val="0"/>
                </a:spcBef>
              </a:pPr>
              <a:t>14</a:t>
            </a:fld>
            <a:endParaRPr lang="en-US" altLang="es-UY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148B6021-D8DD-4FCC-B24C-964E95594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4E35DE23-F7DA-4B00-9D7C-0C04BE32F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UY"/>
          </a:p>
        </p:txBody>
      </p:sp>
    </p:spTree>
    <p:extLst>
      <p:ext uri="{BB962C8B-B14F-4D97-AF65-F5344CB8AC3E}">
        <p14:creationId xmlns:p14="http://schemas.microsoft.com/office/powerpoint/2010/main" xmlns="" val="209485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196077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171376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39208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356914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351724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233489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85545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321349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265136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3658283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138591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32462-9620-464B-A00D-12C075B1B91E}" type="datetimeFigureOut">
              <a:rPr lang="es-UY" smtClean="0"/>
              <a:pPr/>
              <a:t>27/03/2019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0DDFF-9D8D-4CE9-BB03-153E637C5A33}" type="slidenum">
              <a:rPr lang="es-UY" smtClean="0"/>
              <a:pPr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xmlns="" val="118369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5B6FB3B9-3DB6-4CA3-88E3-EE0693CD7B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0092" y="1785798"/>
            <a:ext cx="8057390" cy="328640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AR" altLang="es-UY" sz="3600" b="1" dirty="0">
                <a:latin typeface="+mn-lt"/>
              </a:rPr>
              <a:t>Reglamentación de la Ley N° 19.574 de Lavado de Activos. </a:t>
            </a:r>
            <a:br>
              <a:rPr lang="es-AR" altLang="es-UY" sz="3600" b="1" dirty="0">
                <a:latin typeface="+mn-lt"/>
              </a:rPr>
            </a:br>
            <a:r>
              <a:rPr lang="es-AR" altLang="es-UY" sz="3600" b="1" dirty="0">
                <a:latin typeface="+mn-lt"/>
              </a:rPr>
              <a:t/>
            </a:r>
            <a:br>
              <a:rPr lang="es-AR" altLang="es-UY" sz="3600" b="1" dirty="0">
                <a:latin typeface="+mn-lt"/>
              </a:rPr>
            </a:br>
            <a:r>
              <a:rPr lang="es-AR" altLang="es-UY" sz="3600" b="1" dirty="0">
                <a:latin typeface="+mn-lt"/>
              </a:rPr>
              <a:t>Decreto 379/018</a:t>
            </a:r>
            <a:br>
              <a:rPr lang="es-AR" altLang="es-UY" sz="3600" b="1" dirty="0">
                <a:latin typeface="+mn-lt"/>
              </a:rPr>
            </a:br>
            <a:r>
              <a:rPr lang="es-AR" altLang="es-UY" sz="3600" b="1" dirty="0">
                <a:latin typeface="+mn-lt"/>
              </a:rPr>
              <a:t/>
            </a:r>
            <a:br>
              <a:rPr lang="es-AR" altLang="es-UY" sz="3600" b="1" dirty="0">
                <a:latin typeface="+mn-lt"/>
              </a:rPr>
            </a:br>
            <a:r>
              <a:rPr lang="es-AR" altLang="es-UY" sz="3600" b="1" dirty="0">
                <a:latin typeface="+mn-lt"/>
              </a:rPr>
              <a:t>Obligaciones y responsabilidades para el Sector  Inmobiliario y sus Promotores.</a:t>
            </a:r>
            <a:endParaRPr lang="en-US" altLang="es-UY" sz="3600" b="1" u="sng" dirty="0">
              <a:latin typeface="+mn-lt"/>
            </a:endParaRP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xmlns="" id="{67CE1C28-BCB9-4AE5-8695-25FE2F9040E9}"/>
              </a:ext>
            </a:extLst>
          </p:cNvPr>
          <p:cNvSpPr/>
          <p:nvPr/>
        </p:nvSpPr>
        <p:spPr>
          <a:xfrm>
            <a:off x="179388" y="115888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>
              <a:solidFill>
                <a:schemeClr val="tx1"/>
              </a:solidFill>
            </a:endParaRPr>
          </a:p>
        </p:txBody>
      </p:sp>
      <p:pic>
        <p:nvPicPr>
          <p:cNvPr id="4100" name="4 Imagen">
            <a:extLst>
              <a:ext uri="{FF2B5EF4-FFF2-40B4-BE49-F238E27FC236}">
                <a16:creationId xmlns:a16="http://schemas.microsoft.com/office/drawing/2014/main" xmlns="" id="{06EB30B6-D4BE-4046-B1F2-EB9F671AE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4" y="230964"/>
            <a:ext cx="4392613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B8DFE2FD-9375-4348-9883-200C173DD287}"/>
              </a:ext>
            </a:extLst>
          </p:cNvPr>
          <p:cNvSpPr txBox="1">
            <a:spLocks noChangeArrowheads="1"/>
          </p:cNvSpPr>
          <p:nvPr/>
        </p:nvSpPr>
        <p:spPr>
          <a:xfrm>
            <a:off x="5323952" y="5516447"/>
            <a:ext cx="3233530" cy="515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altLang="es-UY" sz="2400" b="1" kern="0" dirty="0">
                <a:solidFill>
                  <a:srgbClr val="800000"/>
                </a:solidFill>
                <a:latin typeface="+mn-lt"/>
              </a:rPr>
              <a:t>Dr. Leonardo Costa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8ABA7A88-82DD-40FB-8879-BE7F0B6C444F}"/>
              </a:ext>
            </a:extLst>
          </p:cNvPr>
          <p:cNvSpPr txBox="1">
            <a:spLocks noChangeArrowheads="1"/>
          </p:cNvSpPr>
          <p:nvPr/>
        </p:nvSpPr>
        <p:spPr>
          <a:xfrm>
            <a:off x="2912022" y="5627272"/>
            <a:ext cx="8057390" cy="7873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altLang="es-UY" sz="2000" b="1" kern="0" dirty="0">
                <a:solidFill>
                  <a:srgbClr val="800000"/>
                </a:solidFill>
                <a:latin typeface="+mn-lt"/>
              </a:rPr>
              <a:t>26 de marzo 2019</a:t>
            </a:r>
            <a:endParaRPr lang="en-US" altLang="es-UY" sz="2800" b="1" kern="0" dirty="0">
              <a:solidFill>
                <a:srgbClr val="800000"/>
              </a:solidFill>
              <a:latin typeface="+mn-lt"/>
            </a:endParaRPr>
          </a:p>
        </p:txBody>
      </p:sp>
      <p:pic>
        <p:nvPicPr>
          <p:cNvPr id="1026" name="Picture 2" descr="Resultado de imagen para appcu">
            <a:extLst>
              <a:ext uri="{FF2B5EF4-FFF2-40B4-BE49-F238E27FC236}">
                <a16:creationId xmlns:a16="http://schemas.microsoft.com/office/drawing/2014/main" xmlns="" id="{30E8AD21-DA95-43A7-AF75-49C697D56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765" y="4955399"/>
            <a:ext cx="1632610" cy="163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905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48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98" y="303556"/>
            <a:ext cx="8264527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ASIGNACIÓN DE RIESGOS – SECTOR CONSTRUCCIÓN.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0634ACE5-18DA-45A5-A199-BA0722CF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174" y="1304744"/>
            <a:ext cx="8045651" cy="489605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UY" b="1" i="1" u="sng" dirty="0"/>
              <a:t>Artículo 31 – Asignación de riesgos:</a:t>
            </a:r>
            <a:r>
              <a:rPr lang="es-UY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s-UY" sz="9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s-UY" dirty="0"/>
              <a:t>Según lo establecido en las generalidades sobre los niveles de riesgo y los controles a realizar, los sujetos obligados (art. 29) deberán clasificar los riesgos de LAFT como mínimo en </a:t>
            </a:r>
            <a:r>
              <a:rPr lang="es-UY" b="1" dirty="0"/>
              <a:t>ALTO, MEDIO y BAJO.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1600" b="1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s-UY" dirty="0"/>
              <a:t>Según cada nivel de riesgo se deberá realizar una DDC diferenciada conforme al riesgo (Intensificada, Normal y Simplificada respectivamente).</a:t>
            </a:r>
            <a:endParaRPr lang="es-UY" b="1" dirty="0"/>
          </a:p>
        </p:txBody>
      </p:sp>
      <p:pic>
        <p:nvPicPr>
          <p:cNvPr id="6" name="Picture 2" descr="Resultado de imagen para appcu">
            <a:extLst>
              <a:ext uri="{FF2B5EF4-FFF2-40B4-BE49-F238E27FC236}">
                <a16:creationId xmlns:a16="http://schemas.microsoft.com/office/drawing/2014/main" xmlns="" id="{D35D7146-D842-422B-B4C4-E42D62FD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2811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xmlns="" id="{67CE1C28-BCB9-4AE5-8695-25FE2F9040E9}"/>
              </a:ext>
            </a:extLst>
          </p:cNvPr>
          <p:cNvSpPr/>
          <p:nvPr/>
        </p:nvSpPr>
        <p:spPr>
          <a:xfrm>
            <a:off x="179388" y="115888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0B90356-BA6D-4375-AE0B-08F5CA3239CE}"/>
              </a:ext>
            </a:extLst>
          </p:cNvPr>
          <p:cNvSpPr/>
          <p:nvPr/>
        </p:nvSpPr>
        <p:spPr>
          <a:xfrm>
            <a:off x="352395" y="858390"/>
            <a:ext cx="8367772" cy="757450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sz="20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Una vez iniciada la relación con el Cliente, el SO, deberá obtener </a:t>
            </a:r>
            <a:r>
              <a:rPr lang="es-UY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como mínimo </a:t>
            </a: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los siguientes datos:</a:t>
            </a:r>
            <a:endParaRPr lang="es-UY" sz="2000" b="1" u="sng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UY" sz="20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Persona Física: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Determinar si el cliente actúa en nombre propia o de un tercero.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Identificación del BO, declaración de BO.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cs typeface="Times New Roman" panose="02020603050405020304" pitchFamily="18" charset="0"/>
              </a:rPr>
              <a:t>Listas ONU / OFAC / privadas / PEP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“Formulario de Identificación del Cliente – Persona Física” </a:t>
            </a:r>
            <a:r>
              <a:rPr lang="es-UY" sz="1600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completo y firmado</a:t>
            </a: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por el Cliente.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Copia del Doc. de Identidad de la PF y del BF, si corresponde.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Domicilio.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Poderes, en caso de corresponder.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Copia de Doc. de Identidad del apoderado, en caso de corresponder.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Doc. económica de respaldo, en caso de corresponder.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Volumen de ingresos o explicación razonable y/o justificación sobre el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UY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origen de fondos.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605B861-3591-4DD6-ADCC-7A61641F7052}"/>
              </a:ext>
            </a:extLst>
          </p:cNvPr>
          <p:cNvSpPr txBox="1"/>
          <p:nvPr/>
        </p:nvSpPr>
        <p:spPr>
          <a:xfrm>
            <a:off x="352395" y="335170"/>
            <a:ext cx="454887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UY" sz="2800" b="1" dirty="0"/>
              <a:t>DEBIDA DILIGENCIA NORMAL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494293F-BA81-4DE8-BF2B-B5681EBE75C5}"/>
              </a:ext>
            </a:extLst>
          </p:cNvPr>
          <p:cNvSpPr txBox="1"/>
          <p:nvPr/>
        </p:nvSpPr>
        <p:spPr>
          <a:xfrm>
            <a:off x="5985613" y="412114"/>
            <a:ext cx="234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/>
              <a:t>TODOS LOS CLIENTES.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xmlns="" id="{A3981E7B-C668-46E8-B477-1D46015B27DB}"/>
              </a:ext>
            </a:extLst>
          </p:cNvPr>
          <p:cNvCxnSpPr/>
          <p:nvPr/>
        </p:nvCxnSpPr>
        <p:spPr>
          <a:xfrm>
            <a:off x="5155142" y="609668"/>
            <a:ext cx="6532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Resultado de imagen para appcu">
            <a:extLst>
              <a:ext uri="{FF2B5EF4-FFF2-40B4-BE49-F238E27FC236}">
                <a16:creationId xmlns:a16="http://schemas.microsoft.com/office/drawing/2014/main" xmlns="" id="{15655136-9ED9-46C2-A78E-A5306AEED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9128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xmlns="" id="{67CE1C28-BCB9-4AE5-8695-25FE2F9040E9}"/>
              </a:ext>
            </a:extLst>
          </p:cNvPr>
          <p:cNvSpPr/>
          <p:nvPr/>
        </p:nvSpPr>
        <p:spPr>
          <a:xfrm>
            <a:off x="179388" y="115888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0B90356-BA6D-4375-AE0B-08F5CA3239CE}"/>
              </a:ext>
            </a:extLst>
          </p:cNvPr>
          <p:cNvSpPr/>
          <p:nvPr/>
        </p:nvSpPr>
        <p:spPr>
          <a:xfrm>
            <a:off x="420031" y="301601"/>
            <a:ext cx="8298966" cy="8082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UY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Persona Jurídica: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Denominación, fecha y lugar de constitución, domicilio, actividad principal, nombres, apellidos y documento de identidad de socios o accionistas que posean como mínimo un 15 % del capital integrado o su equivalente.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“Formulario de Identificación del Cliente – Persona Jurídica” </a:t>
            </a:r>
            <a:r>
              <a:rPr lang="es-UY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completo y firmado</a:t>
            </a: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por un representante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Copia de Inscripción en el Registro Único Tributario (RUT o similar)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Domicilio.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Documentación que acredite la representación de la Sociedad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Copia del Doc. de Identidad de los representantes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Poderes, en caso de corresponder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Copia de Doc. de Identidad del apoderado, en caso de corresponder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Copia de Estatutos o Contrato Social.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Identificación de Accionistas o Socios Mayoritarios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UY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Doc. económica de respaldo, en caso de corresponder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Resultado de imagen para appcu">
            <a:extLst>
              <a:ext uri="{FF2B5EF4-FFF2-40B4-BE49-F238E27FC236}">
                <a16:creationId xmlns:a16="http://schemas.microsoft.com/office/drawing/2014/main" xmlns="" id="{50ACBE80-D2E5-4366-8FEE-7BB58C456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8565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xmlns="" id="{67CE1C28-BCB9-4AE5-8695-25FE2F9040E9}"/>
              </a:ext>
            </a:extLst>
          </p:cNvPr>
          <p:cNvSpPr/>
          <p:nvPr/>
        </p:nvSpPr>
        <p:spPr>
          <a:xfrm>
            <a:off x="179388" y="115888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0B90356-BA6D-4375-AE0B-08F5CA3239CE}"/>
              </a:ext>
            </a:extLst>
          </p:cNvPr>
          <p:cNvSpPr/>
          <p:nvPr/>
        </p:nvSpPr>
        <p:spPr>
          <a:xfrm>
            <a:off x="420031" y="301601"/>
            <a:ext cx="8544580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39063A05-7457-49BB-BE0D-4E5B47682B2F}"/>
              </a:ext>
            </a:extLst>
          </p:cNvPr>
          <p:cNvSpPr/>
          <p:nvPr/>
        </p:nvSpPr>
        <p:spPr>
          <a:xfrm>
            <a:off x="420031" y="297282"/>
            <a:ext cx="4560615" cy="5698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2000" b="1" dirty="0">
                <a:solidFill>
                  <a:schemeClr val="tx1"/>
                </a:solidFill>
              </a:rPr>
              <a:t>DEBIDA DILIGENCIA INTENSIFICADA.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C7212DD-CBCD-40B4-9980-08A2C110CC77}"/>
              </a:ext>
            </a:extLst>
          </p:cNvPr>
          <p:cNvSpPr txBox="1"/>
          <p:nvPr/>
        </p:nvSpPr>
        <p:spPr>
          <a:xfrm>
            <a:off x="384312" y="1226533"/>
            <a:ext cx="830393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UY" sz="2000" b="1" dirty="0"/>
              <a:t>Estado Civil </a:t>
            </a:r>
            <a:r>
              <a:rPr lang="es-UY" sz="2000" dirty="0"/>
              <a:t>de todas las personas físicas identificadas.</a:t>
            </a:r>
          </a:p>
          <a:p>
            <a:r>
              <a:rPr lang="es-UY" sz="2000" dirty="0"/>
              <a:t>Si la persona es casada o en unida en concubinato – nombre completo y documento de identidad del cónyuge o concubino.</a:t>
            </a:r>
          </a:p>
          <a:p>
            <a:endParaRPr lang="es-UY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Y" sz="2000" b="1" u="sng" dirty="0"/>
              <a:t>Declaración jurada de regularidad fiscal: </a:t>
            </a:r>
            <a:r>
              <a:rPr lang="es-UY" sz="2000" dirty="0"/>
              <a:t>el cliente manifieste que se encuentra en cumplimiento de sus obligaciones tributarias o que su actividad esta exonerada de tributos, según corresponda.</a:t>
            </a:r>
          </a:p>
          <a:p>
            <a:pPr marL="285750" indent="-285750">
              <a:buFontTx/>
              <a:buChar char="-"/>
            </a:pPr>
            <a:r>
              <a:rPr lang="es-UY" sz="2000" dirty="0"/>
              <a:t>DDJ ante la administración tributaria.</a:t>
            </a:r>
          </a:p>
          <a:p>
            <a:pPr marL="285750" indent="-285750">
              <a:buFontTx/>
              <a:buChar char="-"/>
            </a:pPr>
            <a:r>
              <a:rPr lang="es-UY" sz="2000" dirty="0"/>
              <a:t>Constancia emitida por administración tributaria.</a:t>
            </a:r>
          </a:p>
          <a:p>
            <a:pPr marL="285750" indent="-285750">
              <a:buFontTx/>
              <a:buChar char="-"/>
            </a:pPr>
            <a:r>
              <a:rPr lang="es-UY" sz="2000" dirty="0"/>
              <a:t>Carta emitida por profesionales que lo asesoren.</a:t>
            </a:r>
          </a:p>
          <a:p>
            <a:endParaRPr lang="es-UY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Y" sz="2000" dirty="0"/>
              <a:t>Copia certificada de la declaración jurada de Beneficiarios Finales presentada en el Registro del BCU (Ley Nro. 19.484).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BE4FBBAC-247A-44DC-9F82-C99F697478D3}"/>
              </a:ext>
            </a:extLst>
          </p:cNvPr>
          <p:cNvSpPr txBox="1"/>
          <p:nvPr/>
        </p:nvSpPr>
        <p:spPr>
          <a:xfrm>
            <a:off x="384312" y="5423475"/>
            <a:ext cx="8303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UY" b="1" u="sng" dirty="0"/>
              <a:t>DD Intensificada</a:t>
            </a:r>
            <a:r>
              <a:rPr lang="es-UY" dirty="0"/>
              <a:t>: aumento de la frecuencia de la actualización y seguimiento, seguimiento mas intenso de la relación comercial, incrementar cantidad </a:t>
            </a:r>
          </a:p>
          <a:p>
            <a:pPr algn="just"/>
            <a:r>
              <a:rPr lang="es-UY" dirty="0"/>
              <a:t>y duración de los controles.</a:t>
            </a:r>
          </a:p>
        </p:txBody>
      </p:sp>
      <p:pic>
        <p:nvPicPr>
          <p:cNvPr id="10" name="Picture 2" descr="Resultado de imagen para appcu">
            <a:extLst>
              <a:ext uri="{FF2B5EF4-FFF2-40B4-BE49-F238E27FC236}">
                <a16:creationId xmlns:a16="http://schemas.microsoft.com/office/drawing/2014/main" xmlns="" id="{3D302556-F05D-4648-A637-088088163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9343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xmlns="" id="{67CE1C28-BCB9-4AE5-8695-25FE2F9040E9}"/>
              </a:ext>
            </a:extLst>
          </p:cNvPr>
          <p:cNvSpPr/>
          <p:nvPr/>
        </p:nvSpPr>
        <p:spPr>
          <a:xfrm>
            <a:off x="179388" y="115888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0B90356-BA6D-4375-AE0B-08F5CA3239CE}"/>
              </a:ext>
            </a:extLst>
          </p:cNvPr>
          <p:cNvSpPr/>
          <p:nvPr/>
        </p:nvSpPr>
        <p:spPr>
          <a:xfrm>
            <a:off x="420031" y="301601"/>
            <a:ext cx="8544580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000" dirty="0">
              <a:solidFill>
                <a:srgbClr val="00000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UY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39063A05-7457-49BB-BE0D-4E5B47682B2F}"/>
              </a:ext>
            </a:extLst>
          </p:cNvPr>
          <p:cNvSpPr/>
          <p:nvPr/>
        </p:nvSpPr>
        <p:spPr>
          <a:xfrm>
            <a:off x="420031" y="301601"/>
            <a:ext cx="4560615" cy="5698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2000" b="1" dirty="0">
                <a:solidFill>
                  <a:schemeClr val="tx1"/>
                </a:solidFill>
              </a:rPr>
              <a:t>DEBIDA DILIGENCIA INTENSIFICADA.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83CABDF-D182-4AE7-9490-3C5DF9F8F338}"/>
              </a:ext>
            </a:extLst>
          </p:cNvPr>
          <p:cNvSpPr txBox="1"/>
          <p:nvPr/>
        </p:nvSpPr>
        <p:spPr>
          <a:xfrm>
            <a:off x="340979" y="1064585"/>
            <a:ext cx="815232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UY" b="1" dirty="0"/>
              <a:t>ACTIVIDAD DELICTIVA PREVIA </a:t>
            </a:r>
            <a:r>
              <a:rPr lang="es-UY" sz="2400" b="1" dirty="0"/>
              <a:t>– DELITO FISCAL </a:t>
            </a:r>
            <a:r>
              <a:rPr lang="es-UY" sz="1600" dirty="0"/>
              <a:t>(</a:t>
            </a:r>
            <a:r>
              <a:rPr lang="es-UY" sz="1600" dirty="0" err="1"/>
              <a:t>req</a:t>
            </a:r>
            <a:r>
              <a:rPr lang="es-UY" sz="1600" dirty="0"/>
              <a:t>. art. 34 de la Ley 19.574 </a:t>
            </a:r>
            <a:r>
              <a:rPr lang="es-UY" sz="1600" dirty="0" err="1"/>
              <a:t>lit.</a:t>
            </a:r>
            <a:r>
              <a:rPr lang="es-UY" sz="1600" dirty="0"/>
              <a:t> 25).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7EBC9C5-33C6-48D5-88FE-1C1013F56101}"/>
              </a:ext>
            </a:extLst>
          </p:cNvPr>
          <p:cNvSpPr txBox="1"/>
          <p:nvPr/>
        </p:nvSpPr>
        <p:spPr>
          <a:xfrm>
            <a:off x="569485" y="2914450"/>
            <a:ext cx="17873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UY" b="1" dirty="0"/>
              <a:t>QUE SOLICITAR?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A80774A6-8474-43F5-A06A-87F07BAB3598}"/>
              </a:ext>
            </a:extLst>
          </p:cNvPr>
          <p:cNvSpPr txBox="1"/>
          <p:nvPr/>
        </p:nvSpPr>
        <p:spPr>
          <a:xfrm>
            <a:off x="2544023" y="1756839"/>
            <a:ext cx="60957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dirty="0"/>
              <a:t>DECLARACION DE REGULARIDAD FISCAL.</a:t>
            </a:r>
          </a:p>
          <a:p>
            <a:endParaRPr lang="es-UY" dirty="0"/>
          </a:p>
          <a:p>
            <a:pPr algn="just"/>
            <a:r>
              <a:rPr lang="es-UY" dirty="0"/>
              <a:t>Declaración jurada del cliente o sus representantes, manifestando que esta en cumplimiento con sus obligaciones tributarias o que su actividad esta exonerada de tributos, según corresponda. </a:t>
            </a:r>
          </a:p>
          <a:p>
            <a:pPr algn="just"/>
            <a:endParaRPr lang="es-UY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dirty="0"/>
              <a:t>Copias de declaraciones juradas presentadas frente la administración tributaria correspondiente.</a:t>
            </a:r>
          </a:p>
          <a:p>
            <a:pPr algn="just"/>
            <a:endParaRPr lang="es-UY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dirty="0"/>
              <a:t>Constancia emitida por la administración tributaria.</a:t>
            </a:r>
          </a:p>
          <a:p>
            <a:pPr algn="just"/>
            <a:endParaRPr lang="es-UY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dirty="0"/>
              <a:t>Carta emitida por los profesionales que lo asesoran en materia tributaria, dejando constancia de su situación.</a:t>
            </a:r>
          </a:p>
        </p:txBody>
      </p:sp>
      <p:pic>
        <p:nvPicPr>
          <p:cNvPr id="12" name="Picture 2" descr="Resultado de imagen para appcu">
            <a:extLst>
              <a:ext uri="{FF2B5EF4-FFF2-40B4-BE49-F238E27FC236}">
                <a16:creationId xmlns:a16="http://schemas.microsoft.com/office/drawing/2014/main" xmlns="" id="{FD55A697-36F2-4F32-8236-D5A93708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2200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44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UMBRALES (en caso de que exista transacción, especifico para el sector inmobiliario.)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0634ACE5-18DA-45A5-A199-BA0722CF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18" y="1268579"/>
            <a:ext cx="8045651" cy="512713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UY" b="1" i="1" u="sng" dirty="0"/>
              <a:t>Artículo 35 – Umbral para DDI:</a:t>
            </a:r>
            <a:r>
              <a:rPr lang="es-UY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s-UY" sz="2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s-UY" sz="2400" dirty="0"/>
              <a:t>Sin perjuicio de los parámetros de riesgo indicados en las generalidades, se deberán intensificar las medidas de DDC cuando la operación: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100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Se realice en efectivo cualquiera sea el monto de la misma</a:t>
            </a:r>
          </a:p>
          <a:p>
            <a:pPr algn="just">
              <a:lnSpc>
                <a:spcPct val="100000"/>
              </a:lnSpc>
            </a:pPr>
            <a:endParaRPr lang="es-UY" sz="105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Se realice utilizando instrumentos bancarios, cuando el monto sea superior a USD 300.000 o su equivalente en otras monedas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xmlns="" id="{3A52D80A-0AAA-40FB-9ABE-3FE2E0868D92}"/>
              </a:ext>
            </a:extLst>
          </p:cNvPr>
          <p:cNvSpPr txBox="1">
            <a:spLocks/>
          </p:cNvSpPr>
          <p:nvPr/>
        </p:nvSpPr>
        <p:spPr>
          <a:xfrm>
            <a:off x="549175" y="5553256"/>
            <a:ext cx="6859758" cy="842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UY" sz="2000" dirty="0"/>
          </a:p>
        </p:txBody>
      </p:sp>
      <p:pic>
        <p:nvPicPr>
          <p:cNvPr id="7" name="Picture 2" descr="Resultado de imagen para appcu">
            <a:extLst>
              <a:ext uri="{FF2B5EF4-FFF2-40B4-BE49-F238E27FC236}">
                <a16:creationId xmlns:a16="http://schemas.microsoft.com/office/drawing/2014/main" xmlns="" id="{67D6BE5C-5385-46D8-93CA-DD2F3BD7C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3750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44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NEGATIVA A PROPORCIONAR INFORMACIÓN.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0634ACE5-18DA-45A5-A199-BA0722CF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18" y="1268579"/>
            <a:ext cx="8045651" cy="512713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UY" b="1" i="1" u="sng" dirty="0"/>
              <a:t>Artículo 37 – Negativa a proporcionar información</a:t>
            </a:r>
          </a:p>
          <a:p>
            <a:pPr marL="0" indent="0">
              <a:lnSpc>
                <a:spcPct val="100000"/>
              </a:lnSpc>
              <a:buNone/>
            </a:pPr>
            <a:endParaRPr lang="es-UY" sz="80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Omisión o negativa del cliente en proporcionar información correspondiente a la DDC</a:t>
            </a:r>
          </a:p>
          <a:p>
            <a:pPr algn="just">
              <a:lnSpc>
                <a:spcPct val="100000"/>
              </a:lnSpc>
            </a:pPr>
            <a:endParaRPr lang="es-UY" sz="240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Evaluación la intención del cliente.</a:t>
            </a:r>
          </a:p>
          <a:p>
            <a:pPr algn="just">
              <a:lnSpc>
                <a:spcPct val="100000"/>
              </a:lnSpc>
            </a:pPr>
            <a:endParaRPr lang="es-UY" sz="240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Cuando existan razones jurídicamente justificadas para completar la operación, se completará y se realizará un ROS.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xmlns="" id="{3A52D80A-0AAA-40FB-9ABE-3FE2E0868D92}"/>
              </a:ext>
            </a:extLst>
          </p:cNvPr>
          <p:cNvSpPr txBox="1">
            <a:spLocks/>
          </p:cNvSpPr>
          <p:nvPr/>
        </p:nvSpPr>
        <p:spPr>
          <a:xfrm>
            <a:off x="549175" y="5553256"/>
            <a:ext cx="6859758" cy="842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UY" sz="2000" dirty="0"/>
          </a:p>
        </p:txBody>
      </p:sp>
      <p:pic>
        <p:nvPicPr>
          <p:cNvPr id="7" name="Picture 2" descr="Resultado de imagen para appcu">
            <a:extLst>
              <a:ext uri="{FF2B5EF4-FFF2-40B4-BE49-F238E27FC236}">
                <a16:creationId xmlns:a16="http://schemas.microsoft.com/office/drawing/2014/main" xmlns="" id="{C7126DAA-6A27-4CCC-92C4-B361C0CC0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3786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44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REGISTRO DE SUJETOS OBLIGADOS.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0634ACE5-18DA-45A5-A199-BA0722CF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18" y="1268579"/>
            <a:ext cx="8045651" cy="512713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UY" b="1" i="1" u="sng" dirty="0"/>
              <a:t>Artículo 92 – Registro</a:t>
            </a:r>
          </a:p>
          <a:p>
            <a:pPr marL="0" indent="0">
              <a:lnSpc>
                <a:spcPct val="100000"/>
              </a:lnSpc>
              <a:buNone/>
            </a:pPr>
            <a:endParaRPr lang="es-UY" sz="800" dirty="0"/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s-UY" sz="2400" dirty="0"/>
              <a:t>Registro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endParaRPr lang="es-UY" sz="2400" dirty="0"/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s-UY" sz="2400" dirty="0"/>
              <a:t>Inscripción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endParaRPr lang="es-UY" sz="2400" dirty="0"/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s-UY" sz="2400" dirty="0"/>
              <a:t>Actualización de datos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endParaRPr lang="es-UY" sz="2400" dirty="0"/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s-UY" sz="2400" dirty="0"/>
              <a:t>Incumplimiento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xmlns="" id="{3A52D80A-0AAA-40FB-9ABE-3FE2E0868D92}"/>
              </a:ext>
            </a:extLst>
          </p:cNvPr>
          <p:cNvSpPr txBox="1">
            <a:spLocks/>
          </p:cNvSpPr>
          <p:nvPr/>
        </p:nvSpPr>
        <p:spPr>
          <a:xfrm>
            <a:off x="549175" y="5553256"/>
            <a:ext cx="6859758" cy="842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UY" sz="2000" dirty="0"/>
          </a:p>
        </p:txBody>
      </p:sp>
      <p:pic>
        <p:nvPicPr>
          <p:cNvPr id="7" name="Picture 2" descr="Resultado de imagen para appcu">
            <a:extLst>
              <a:ext uri="{FF2B5EF4-FFF2-40B4-BE49-F238E27FC236}">
                <a16:creationId xmlns:a16="http://schemas.microsoft.com/office/drawing/2014/main" xmlns="" id="{4CB0B379-DD4E-44BD-8DE3-772C7D561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217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 bwMode="auto">
          <a:xfrm>
            <a:off x="-35717" y="699606"/>
            <a:ext cx="9144000" cy="1143000"/>
          </a:xfrm>
          <a:prstGeom prst="rect">
            <a:avLst/>
          </a:prstGeom>
          <a:noFill/>
          <a:ln>
            <a:solidFill>
              <a:schemeClr val="bg1"/>
            </a:solidFill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UY" altLang="es-UY" sz="8000" b="1" kern="0" dirty="0">
                <a:solidFill>
                  <a:schemeClr val="tx1"/>
                </a:solidFill>
                <a:latin typeface="+mn-lt"/>
              </a:rPr>
              <a:t>¡Muchas Gracias!</a:t>
            </a:r>
          </a:p>
        </p:txBody>
      </p:sp>
      <p:sp>
        <p:nvSpPr>
          <p:cNvPr id="4" name="2 Rectángulo"/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pic>
        <p:nvPicPr>
          <p:cNvPr id="39938" name="Picture 2" descr="Brum Costa Abogados / Legal . Tax . Compliance">
            <a:extLst>
              <a:ext uri="{FF2B5EF4-FFF2-40B4-BE49-F238E27FC236}">
                <a16:creationId xmlns:a16="http://schemas.microsoft.com/office/drawing/2014/main" xmlns="" id="{C012C1A4-AEF3-4239-B0A1-BD8E68D4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8476" y="1842606"/>
            <a:ext cx="5687043" cy="21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para appcu">
            <a:extLst>
              <a:ext uri="{FF2B5EF4-FFF2-40B4-BE49-F238E27FC236}">
                <a16:creationId xmlns:a16="http://schemas.microsoft.com/office/drawing/2014/main" xmlns="" id="{4AD1E9F7-656B-47BD-B218-1E31BF91D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4245" y="3693617"/>
            <a:ext cx="2724075" cy="27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706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>
            <a:extLst>
              <a:ext uri="{FF2B5EF4-FFF2-40B4-BE49-F238E27FC236}">
                <a16:creationId xmlns:a16="http://schemas.microsoft.com/office/drawing/2014/main" xmlns="" id="{BED494A8-C1DB-4489-A38B-AA4ECE4C52D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48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2 Marcador de contenido"/>
          <p:cNvSpPr txBox="1">
            <a:spLocks/>
          </p:cNvSpPr>
          <p:nvPr/>
        </p:nvSpPr>
        <p:spPr bwMode="auto">
          <a:xfrm>
            <a:off x="735010" y="1371387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s-UY" altLang="es-UY" sz="2800" b="1" kern="0" dirty="0">
                <a:latin typeface="+mn-lt"/>
                <a:ea typeface="+mj-ea"/>
                <a:cs typeface="+mj-cs"/>
              </a:rPr>
              <a:t>Ley Nro. 17.835 del 2004 (artículos 14 al 18)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endParaRPr lang="es-AR" altLang="es-UY" sz="2800" b="1" kern="0" dirty="0">
              <a:latin typeface="+mn-lt"/>
              <a:ea typeface="+mj-ea"/>
              <a:cs typeface="+mj-cs"/>
            </a:endParaRPr>
          </a:p>
          <a:p>
            <a:pPr algn="just" eaLnBrk="1" hangingPunct="1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s-UY" altLang="es-UY" sz="2800" b="1" kern="0" dirty="0">
                <a:latin typeface="+mn-lt"/>
                <a:ea typeface="+mj-ea"/>
                <a:cs typeface="+mj-cs"/>
              </a:rPr>
              <a:t>Ley Nro. 19.574 del 20 de diciembre de 2017.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endParaRPr lang="es-UY" altLang="es-UY" sz="2800" b="1" kern="0" dirty="0">
              <a:latin typeface="+mn-lt"/>
              <a:ea typeface="+mj-ea"/>
              <a:cs typeface="+mj-cs"/>
            </a:endParaRP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s-UY" altLang="es-UY" sz="2800" b="1" kern="0" dirty="0">
                <a:latin typeface="+mn-lt"/>
                <a:ea typeface="+mj-ea"/>
                <a:cs typeface="+mj-cs"/>
              </a:rPr>
              <a:t>Decreto N° 379/018.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</a:pPr>
            <a:endParaRPr lang="es-UY" altLang="es-UY" sz="3200" dirty="0">
              <a:latin typeface="Garamond" panose="02020404030301010803" pitchFamily="18" charset="0"/>
            </a:endParaRPr>
          </a:p>
        </p:txBody>
      </p:sp>
      <p:sp>
        <p:nvSpPr>
          <p:cNvPr id="4" name="2 Rectángulo"/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C9C70CD4-2BB0-4476-A43B-875E0C5F2CF0}"/>
              </a:ext>
            </a:extLst>
          </p:cNvPr>
          <p:cNvSpPr/>
          <p:nvPr/>
        </p:nvSpPr>
        <p:spPr>
          <a:xfrm>
            <a:off x="603440" y="366027"/>
            <a:ext cx="7447722" cy="6626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MARCO NORMATIVO.</a:t>
            </a:r>
          </a:p>
        </p:txBody>
      </p:sp>
      <p:pic>
        <p:nvPicPr>
          <p:cNvPr id="8" name="Picture 2" descr="Resultado de imagen para appcu">
            <a:extLst>
              <a:ext uri="{FF2B5EF4-FFF2-40B4-BE49-F238E27FC236}">
                <a16:creationId xmlns:a16="http://schemas.microsoft.com/office/drawing/2014/main" xmlns="" id="{CEE71728-0078-468C-BBB1-CA31669F5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7297" y="565867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3803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206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GENERALIDADES.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AD207B4B-B681-42EA-894E-AB27DAD31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98" y="1304744"/>
            <a:ext cx="8204602" cy="489605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s-UY" sz="2400" b="1" i="1" u="sng" dirty="0"/>
              <a:t>Artículo 1 – Definiciones: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sz="2000" b="1" dirty="0"/>
              <a:t>Sujeto Obligado</a:t>
            </a:r>
            <a:r>
              <a:rPr lang="es-UY" sz="2000" dirty="0"/>
              <a:t>: art. 13 de la Ley Nro. 19.574. </a:t>
            </a:r>
          </a:p>
          <a:p>
            <a:pPr algn="just"/>
            <a:r>
              <a:rPr lang="es-UY" sz="2000" dirty="0"/>
              <a:t>( NO comprende sujetos obligados financieros – BCU). </a:t>
            </a:r>
          </a:p>
          <a:p>
            <a:pPr algn="just"/>
            <a:endParaRPr lang="es-UY" sz="9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sz="2000" b="1" dirty="0"/>
              <a:t>Cliente: </a:t>
            </a:r>
            <a:r>
              <a:rPr lang="es-UY" sz="2000" dirty="0"/>
              <a:t>persona que utiliza o adquiere, de manera frecuente u ocasional, un producto o servicio, puesto a disposición por uno de los sujetos obligados.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UY" sz="9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sz="2000" b="1" dirty="0"/>
              <a:t>Riesgo: </a:t>
            </a:r>
            <a:r>
              <a:rPr lang="es-UY" sz="2000" dirty="0"/>
              <a:t>posibilidad que tiene el sujeto obligado de ser utilizado directa e indirectamente a través de sus actividades u operaciones como instrumento para cometer el delito de lavado de activos.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UY" sz="8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sz="2000" b="1" dirty="0"/>
              <a:t>Origen de fondos: </a:t>
            </a:r>
            <a:r>
              <a:rPr lang="es-UY" sz="2000" dirty="0"/>
              <a:t>actividad económica, productiva, industrial, financiera, comercial, laboral o la fuente legal que origina los fondos o recursos monetarios de un cliente del sujeto obligado.</a:t>
            </a:r>
          </a:p>
          <a:p>
            <a:pPr marL="0" indent="0">
              <a:lnSpc>
                <a:spcPct val="100000"/>
              </a:lnSpc>
              <a:buNone/>
            </a:pPr>
            <a:endParaRPr lang="es-UY" sz="800" dirty="0"/>
          </a:p>
        </p:txBody>
      </p:sp>
      <p:pic>
        <p:nvPicPr>
          <p:cNvPr id="7" name="Picture 2" descr="Resultado de imagen para appcu">
            <a:extLst>
              <a:ext uri="{FF2B5EF4-FFF2-40B4-BE49-F238E27FC236}">
                <a16:creationId xmlns:a16="http://schemas.microsoft.com/office/drawing/2014/main" xmlns="" id="{3E5D8E6B-6EF8-4793-8E9B-FAF679FB5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0549" y="5738189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2759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48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GENERALIDADES.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59D10C98-8079-487B-9E5A-E2EDFABB42D4}"/>
              </a:ext>
            </a:extLst>
          </p:cNvPr>
          <p:cNvSpPr/>
          <p:nvPr/>
        </p:nvSpPr>
        <p:spPr>
          <a:xfrm>
            <a:off x="628650" y="1254088"/>
            <a:ext cx="804565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b="1" dirty="0"/>
              <a:t>SUPERVISIÓN: SENACLAFT.</a:t>
            </a:r>
          </a:p>
          <a:p>
            <a:endParaRPr lang="es-UY" b="1" dirty="0"/>
          </a:p>
          <a:p>
            <a:pPr marL="285750" indent="-285750">
              <a:buFontTx/>
              <a:buChar char="-"/>
            </a:pPr>
            <a:r>
              <a:rPr lang="es-UY" dirty="0"/>
              <a:t>Órgano desconcentrado dependiente directamente de Presidencia.</a:t>
            </a:r>
          </a:p>
          <a:p>
            <a:pPr marL="285750" indent="-285750">
              <a:buFontTx/>
              <a:buChar char="-"/>
            </a:pPr>
            <a:r>
              <a:rPr lang="es-UY" dirty="0"/>
              <a:t>Facultad de solicitar información a sujetos obligados y organismos públicos.</a:t>
            </a:r>
          </a:p>
          <a:p>
            <a:pPr marL="285750" indent="-285750">
              <a:buFontTx/>
              <a:buChar char="-"/>
            </a:pPr>
            <a:r>
              <a:rPr lang="es-AR" altLang="ja-JP" dirty="0">
                <a:solidFill>
                  <a:srgbClr val="000000"/>
                </a:solidFill>
              </a:rPr>
              <a:t>Dispone de autonomía técnica, facultades de investigación y fiscalización.</a:t>
            </a:r>
            <a:endParaRPr lang="es-UY" dirty="0"/>
          </a:p>
          <a:p>
            <a:endParaRPr lang="es-UY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b="1" dirty="0"/>
              <a:t>Evaluación y Administración de RIESGO.</a:t>
            </a:r>
            <a:endParaRPr lang="es-UY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UY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b="1" dirty="0"/>
              <a:t>Debida Diligencia de Clientes. </a:t>
            </a:r>
          </a:p>
          <a:p>
            <a:endParaRPr lang="es-UY" b="1" dirty="0"/>
          </a:p>
          <a:p>
            <a:pPr marL="285750" indent="-285750">
              <a:buFontTx/>
              <a:buChar char="-"/>
            </a:pPr>
            <a:r>
              <a:rPr lang="es-UY" dirty="0"/>
              <a:t>Identificación y conocimiento de clientes / Beneficiario Final (BO).</a:t>
            </a:r>
          </a:p>
          <a:p>
            <a:pPr marL="285750" indent="-285750">
              <a:buFontTx/>
              <a:buChar char="-"/>
            </a:pPr>
            <a:r>
              <a:rPr lang="es-UY" dirty="0"/>
              <a:t>Origen de fondos.</a:t>
            </a:r>
          </a:p>
          <a:p>
            <a:pPr marL="285750" indent="-285750">
              <a:buFontTx/>
              <a:buChar char="-"/>
            </a:pPr>
            <a:r>
              <a:rPr lang="es-UY" dirty="0"/>
              <a:t>Posible consecuencia – ROS.  </a:t>
            </a:r>
          </a:p>
          <a:p>
            <a:pPr marL="285750" indent="-285750">
              <a:buFontTx/>
              <a:buChar char="-"/>
            </a:pPr>
            <a:endParaRPr lang="es-UY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b="1" dirty="0"/>
              <a:t>Conservación de Registros – </a:t>
            </a:r>
            <a:r>
              <a:rPr lang="es-UY" dirty="0"/>
              <a:t>5 años. Domicilio del SO.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UY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b="1" dirty="0"/>
              <a:t>Oficial de Cumplimiento.</a:t>
            </a:r>
          </a:p>
          <a:p>
            <a:endParaRPr lang="es-UY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b="1" dirty="0"/>
              <a:t>Capacitaciones.</a:t>
            </a:r>
          </a:p>
        </p:txBody>
      </p:sp>
      <p:pic>
        <p:nvPicPr>
          <p:cNvPr id="10" name="Picture 2" descr="Resultado de imagen para appcu">
            <a:extLst>
              <a:ext uri="{FF2B5EF4-FFF2-40B4-BE49-F238E27FC236}">
                <a16:creationId xmlns:a16="http://schemas.microsoft.com/office/drawing/2014/main" xmlns="" id="{2EF84426-1F05-4562-A98E-4D801DE0C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819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206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GENERALIDADES.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59D10C98-8079-487B-9E5A-E2EDFABB42D4}"/>
              </a:ext>
            </a:extLst>
          </p:cNvPr>
          <p:cNvSpPr/>
          <p:nvPr/>
        </p:nvSpPr>
        <p:spPr>
          <a:xfrm>
            <a:off x="592933" y="1304744"/>
            <a:ext cx="78867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UY" b="1" dirty="0"/>
              <a:t>Personas Políticamente Expuestas (PEP).</a:t>
            </a:r>
            <a:endParaRPr lang="es-UY" dirty="0"/>
          </a:p>
          <a:p>
            <a:pPr algn="just"/>
            <a:endParaRPr lang="es-UY" dirty="0"/>
          </a:p>
          <a:p>
            <a:pPr algn="just"/>
            <a:r>
              <a:rPr lang="es-UY" dirty="0"/>
              <a:t>Aquellas que desempeñan o han desempeñado en los últimos 5 años contados desde el cese del cargo:</a:t>
            </a:r>
          </a:p>
          <a:p>
            <a:pPr algn="just"/>
            <a:endParaRPr lang="es-UY" dirty="0"/>
          </a:p>
          <a:p>
            <a:pPr marL="285750" indent="-285750" algn="just">
              <a:buFontTx/>
              <a:buChar char="-"/>
            </a:pPr>
            <a:r>
              <a:rPr lang="es-UY" dirty="0"/>
              <a:t>Funciones publicas de importancia en el país o en el extranjero, tales como: jefes de Estado o de Gobierno, políticos de jerarquía, funcionarios gubernamentales, judiciales o militares de alta jerarquía, representantes y senadores del poder legislativo, dirigentes de jerarquía de partidos políticos, directores y altos ejecutivos de empresas estatales y otras entidades publicas.</a:t>
            </a:r>
          </a:p>
          <a:p>
            <a:pPr algn="just"/>
            <a:endParaRPr lang="es-UY" dirty="0"/>
          </a:p>
          <a:p>
            <a:pPr marL="285750" indent="-285750" algn="just">
              <a:buFontTx/>
              <a:buChar char="-"/>
            </a:pPr>
            <a:r>
              <a:rPr lang="es-UY" dirty="0"/>
              <a:t>Función de jerarquía en un organismo de derecho internacional publico, como ser: miembros de la alta gerencia, directores, subdirectores, miembros de la Junta o funciones equivalentes.</a:t>
            </a:r>
          </a:p>
          <a:p>
            <a:pPr marL="285750" indent="-285750" algn="just">
              <a:buFontTx/>
              <a:buChar char="-"/>
            </a:pPr>
            <a:endParaRPr lang="es-UY" dirty="0"/>
          </a:p>
          <a:p>
            <a:pPr marL="285750" indent="-285750" algn="just">
              <a:buFontTx/>
              <a:buChar char="-"/>
            </a:pPr>
            <a:r>
              <a:rPr lang="es-UY" dirty="0"/>
              <a:t>PEP: Riesgo Alto - Debida Diligencia Intensificada.</a:t>
            </a:r>
          </a:p>
          <a:p>
            <a:pPr marL="285750" indent="-285750" algn="just">
              <a:buFontTx/>
              <a:buChar char="-"/>
            </a:pPr>
            <a:r>
              <a:rPr lang="es-UY" dirty="0"/>
              <a:t>PEP: Aprobación de la alta gerencia.</a:t>
            </a:r>
          </a:p>
          <a:p>
            <a:pPr marL="285750" indent="-285750" algn="just">
              <a:buFontTx/>
              <a:buChar char="-"/>
            </a:pPr>
            <a:r>
              <a:rPr lang="es-UY" dirty="0"/>
              <a:t>PEP: seguimiento identificado de la relación comercial.</a:t>
            </a:r>
          </a:p>
        </p:txBody>
      </p:sp>
      <p:pic>
        <p:nvPicPr>
          <p:cNvPr id="6" name="Picture 2" descr="Resultado de imagen para appcu">
            <a:extLst>
              <a:ext uri="{FF2B5EF4-FFF2-40B4-BE49-F238E27FC236}">
                <a16:creationId xmlns:a16="http://schemas.microsoft.com/office/drawing/2014/main" xmlns="" id="{3E5E8822-CBFB-482E-BF3F-C1B4459B8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381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206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GENERALIDADAES.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59D10C98-8079-487B-9E5A-E2EDFABB42D4}"/>
              </a:ext>
            </a:extLst>
          </p:cNvPr>
          <p:cNvSpPr/>
          <p:nvPr/>
        </p:nvSpPr>
        <p:spPr>
          <a:xfrm>
            <a:off x="513457" y="1382285"/>
            <a:ext cx="804565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sz="2000" b="1" dirty="0"/>
              <a:t>DELEGACIÓN. (Art. 19)</a:t>
            </a:r>
            <a:endParaRPr lang="es-UY" sz="2000" dirty="0"/>
          </a:p>
          <a:p>
            <a:endParaRPr lang="es-UY" sz="2000" dirty="0"/>
          </a:p>
          <a:p>
            <a:pPr algn="just"/>
            <a:r>
              <a:rPr lang="es-UY" sz="2000" dirty="0"/>
              <a:t>Los Sujetos Obligados podrán delegar en terceros que también sean </a:t>
            </a:r>
            <a:r>
              <a:rPr lang="es-UY" sz="2000" dirty="0" err="1"/>
              <a:t>SOs</a:t>
            </a:r>
            <a:r>
              <a:rPr lang="es-UY" sz="2000" dirty="0"/>
              <a:t>, la realización de los procedimientos de DDC, en las siguientes condiciones:</a:t>
            </a:r>
          </a:p>
          <a:p>
            <a:pPr algn="just"/>
            <a:endParaRPr lang="es-UY" sz="2000" dirty="0"/>
          </a:p>
          <a:p>
            <a:pPr algn="just"/>
            <a:endParaRPr lang="es-UY" sz="2000" dirty="0"/>
          </a:p>
          <a:p>
            <a:pPr algn="just"/>
            <a:r>
              <a:rPr lang="es-UY" sz="2000" b="1" dirty="0"/>
              <a:t>1)</a:t>
            </a:r>
            <a:r>
              <a:rPr lang="es-UY" sz="2000" dirty="0"/>
              <a:t>	“</a:t>
            </a:r>
            <a:r>
              <a:rPr lang="es-UY" sz="2000" b="1" dirty="0"/>
              <a:t>correspondan por el sector de actividad” </a:t>
            </a:r>
            <a:r>
              <a:rPr lang="es-UY" sz="2000" dirty="0"/>
              <a:t>– misma categoría de SO y misma actividad 	(operación – transacción)</a:t>
            </a:r>
          </a:p>
          <a:p>
            <a:pPr algn="just"/>
            <a:endParaRPr lang="es-UY" sz="2000" dirty="0"/>
          </a:p>
          <a:p>
            <a:pPr algn="just"/>
            <a:r>
              <a:rPr lang="es-UY" sz="2000" b="1" dirty="0"/>
              <a:t>2)</a:t>
            </a:r>
            <a:r>
              <a:rPr lang="es-UY" sz="2000" dirty="0"/>
              <a:t>	Proporcionados al SO delegante forma inmediata y conservados en el domicilio.</a:t>
            </a:r>
          </a:p>
          <a:p>
            <a:pPr algn="just"/>
            <a:endParaRPr lang="es-UY" sz="2000" dirty="0"/>
          </a:p>
          <a:p>
            <a:pPr algn="just"/>
            <a:r>
              <a:rPr lang="es-UY" sz="2000" b="1" dirty="0"/>
              <a:t>3)</a:t>
            </a:r>
            <a:r>
              <a:rPr lang="es-UY" sz="2000" dirty="0"/>
              <a:t>	Responsabilidad final y obligación de reportar permanece en el SO.</a:t>
            </a:r>
          </a:p>
        </p:txBody>
      </p:sp>
      <p:pic>
        <p:nvPicPr>
          <p:cNvPr id="6" name="Picture 2" descr="Resultado de imagen para appcu">
            <a:extLst>
              <a:ext uri="{FF2B5EF4-FFF2-40B4-BE49-F238E27FC236}">
                <a16:creationId xmlns:a16="http://schemas.microsoft.com/office/drawing/2014/main" xmlns="" id="{E5787DAF-2D8C-4761-882E-79334035A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0521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48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59D10C98-8079-487B-9E5A-E2EDFABB42D4}"/>
              </a:ext>
            </a:extLst>
          </p:cNvPr>
          <p:cNvSpPr/>
          <p:nvPr/>
        </p:nvSpPr>
        <p:spPr>
          <a:xfrm>
            <a:off x="469699" y="1604988"/>
            <a:ext cx="804565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UY" sz="2000" b="1" dirty="0"/>
              <a:t>REPORTE DE OPERACIÓN SOSPECHOSA.</a:t>
            </a:r>
            <a:endParaRPr lang="es-UY" sz="2000" dirty="0"/>
          </a:p>
          <a:p>
            <a:endParaRPr lang="es-UY" sz="2000" dirty="0"/>
          </a:p>
          <a:p>
            <a:pPr marL="342900" indent="-342900" algn="just">
              <a:buFontTx/>
              <a:buChar char="-"/>
            </a:pPr>
            <a:r>
              <a:rPr lang="es-UY" sz="2000" dirty="0"/>
              <a:t>UIAF / BCU.</a:t>
            </a:r>
          </a:p>
          <a:p>
            <a:pPr algn="just"/>
            <a:endParaRPr lang="es-UY" sz="800" dirty="0"/>
          </a:p>
          <a:p>
            <a:pPr marL="342900" indent="-342900" algn="just">
              <a:buFontTx/>
              <a:buChar char="-"/>
            </a:pPr>
            <a:r>
              <a:rPr lang="es-UY" sz="2000" dirty="0"/>
              <a:t>Operaciones realizadas o no.</a:t>
            </a:r>
          </a:p>
          <a:p>
            <a:pPr algn="just"/>
            <a:endParaRPr lang="es-UY" sz="800" dirty="0"/>
          </a:p>
          <a:p>
            <a:pPr marL="342900" indent="-342900" algn="just">
              <a:buFontTx/>
              <a:buChar char="-"/>
            </a:pPr>
            <a:r>
              <a:rPr lang="es-UY" sz="2000" dirty="0"/>
              <a:t>Operaciones que en los usos y costumbres de la respectiva actividad resulten inusuales, se presenten sin justificación económica o legal evidente o se planten con una complejidad inusitada o injustificada.</a:t>
            </a:r>
          </a:p>
          <a:p>
            <a:pPr algn="just"/>
            <a:endParaRPr lang="es-UY" sz="800" dirty="0"/>
          </a:p>
          <a:p>
            <a:pPr marL="342900" indent="-342900" algn="just">
              <a:buFontTx/>
              <a:buChar char="-"/>
            </a:pPr>
            <a:r>
              <a:rPr lang="es-UY" sz="2000" dirty="0"/>
              <a:t>Transacciones financieras que involucren activos cuya procedencia existan sospechas de ilicitud.</a:t>
            </a:r>
          </a:p>
          <a:p>
            <a:pPr marL="342900" indent="-342900" algn="just">
              <a:buFontTx/>
              <a:buChar char="-"/>
            </a:pPr>
            <a:endParaRPr lang="es-UY" sz="800" dirty="0"/>
          </a:p>
          <a:p>
            <a:pPr marL="342900" indent="-342900" algn="just">
              <a:buFontTx/>
              <a:buChar char="-"/>
            </a:pPr>
            <a:r>
              <a:rPr lang="es-UY" sz="2000" dirty="0"/>
              <a:t>Obligación de RESERVA.</a:t>
            </a:r>
          </a:p>
          <a:p>
            <a:pPr marL="342900" indent="-342900" algn="just">
              <a:buFontTx/>
              <a:buChar char="-"/>
            </a:pPr>
            <a:endParaRPr lang="es-UY" sz="800" dirty="0">
              <a:solidFill>
                <a:srgbClr val="000000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s-UY" sz="2000" dirty="0">
                <a:solidFill>
                  <a:srgbClr val="000000"/>
                </a:solidFill>
              </a:rPr>
              <a:t>ROS – INTENCION DEL CLIENTE DE ELUDIR LA REALIZACION DE DDC.</a:t>
            </a:r>
          </a:p>
        </p:txBody>
      </p:sp>
      <p:sp>
        <p:nvSpPr>
          <p:cNvPr id="10" name="Título 3">
            <a:extLst>
              <a:ext uri="{FF2B5EF4-FFF2-40B4-BE49-F238E27FC236}">
                <a16:creationId xmlns:a16="http://schemas.microsoft.com/office/drawing/2014/main" xmlns="" id="{14148178-BAD1-4E3F-A2EC-ED1C23045346}"/>
              </a:ext>
            </a:extLst>
          </p:cNvPr>
          <p:cNvSpPr txBox="1">
            <a:spLocks/>
          </p:cNvSpPr>
          <p:nvPr/>
        </p:nvSpPr>
        <p:spPr>
          <a:xfrm>
            <a:off x="628650" y="473809"/>
            <a:ext cx="7886700" cy="81352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UY" sz="3200" b="1">
                <a:solidFill>
                  <a:schemeClr val="tx1"/>
                </a:solidFill>
              </a:rPr>
              <a:t>GENERALIDADAES.</a:t>
            </a:r>
            <a:endParaRPr lang="es-UY" sz="3200" b="1" dirty="0">
              <a:solidFill>
                <a:schemeClr val="tx1"/>
              </a:solidFill>
            </a:endParaRPr>
          </a:p>
        </p:txBody>
      </p:sp>
      <p:pic>
        <p:nvPicPr>
          <p:cNvPr id="11" name="Picture 2" descr="Resultado de imagen para appcu">
            <a:extLst>
              <a:ext uri="{FF2B5EF4-FFF2-40B4-BE49-F238E27FC236}">
                <a16:creationId xmlns:a16="http://schemas.microsoft.com/office/drawing/2014/main" xmlns="" id="{23A9A425-E49B-4B11-9C73-8822C63E5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8252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489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SUJETOS OBLIGADOS – SECTOR CONSTRUCCIÓN.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0634ACE5-18DA-45A5-A199-BA0722CF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99" y="1304744"/>
            <a:ext cx="8204602" cy="489605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UY" sz="2400" b="1" i="1" u="sng" dirty="0"/>
              <a:t>Artículo 29 – Sujetos Obligados:</a:t>
            </a:r>
            <a:r>
              <a:rPr lang="es-UY" sz="2400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s-UY" sz="80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Inmobiliarias,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2400" dirty="0"/>
          </a:p>
          <a:p>
            <a:pPr algn="just">
              <a:lnSpc>
                <a:spcPct val="100000"/>
              </a:lnSpc>
            </a:pPr>
            <a:r>
              <a:rPr lang="es-UY" sz="2400" b="1" dirty="0"/>
              <a:t>PROMOTORES INMOBILIARIOS</a:t>
            </a:r>
            <a:r>
              <a:rPr lang="es-UY" sz="2400" dirty="0"/>
              <a:t>,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2400" dirty="0"/>
          </a:p>
          <a:p>
            <a:pPr algn="just">
              <a:lnSpc>
                <a:spcPct val="100000"/>
              </a:lnSpc>
            </a:pPr>
            <a:r>
              <a:rPr lang="es-UY" sz="2400" b="1" dirty="0"/>
              <a:t>EMPRESAS CONSTRUCTORAS </a:t>
            </a:r>
            <a:r>
              <a:rPr lang="es-UY" sz="2400" dirty="0"/>
              <a:t>y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2400" dirty="0"/>
          </a:p>
          <a:p>
            <a:pPr algn="just">
              <a:lnSpc>
                <a:spcPct val="100000"/>
              </a:lnSpc>
            </a:pPr>
            <a:r>
              <a:rPr lang="es-UY" sz="2400" dirty="0"/>
              <a:t>otros intermediarios en transacciones que involucren inmuebles (se encuentran comprendidos los fiduciarios, los fundadores y los directores de sociedades anónimas dedicados a esa actividad)</a:t>
            </a:r>
          </a:p>
        </p:txBody>
      </p:sp>
      <p:pic>
        <p:nvPicPr>
          <p:cNvPr id="6" name="Picture 2" descr="Resultado de imagen para appcu">
            <a:extLst>
              <a:ext uri="{FF2B5EF4-FFF2-40B4-BE49-F238E27FC236}">
                <a16:creationId xmlns:a16="http://schemas.microsoft.com/office/drawing/2014/main" xmlns="" id="{487F11F6-374C-489F-B452-9A1B7C632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1551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4 Imagen">
            <a:extLst>
              <a:ext uri="{FF2B5EF4-FFF2-40B4-BE49-F238E27FC236}">
                <a16:creationId xmlns:a16="http://schemas.microsoft.com/office/drawing/2014/main" xmlns="" id="{7920C3DD-E909-466D-A3EE-206AF6BB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206" y="2290762"/>
            <a:ext cx="558958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6033853-C0D1-4443-8EED-4CD17298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3556"/>
            <a:ext cx="7886700" cy="813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s-UY" sz="3200" b="1" dirty="0">
                <a:solidFill>
                  <a:schemeClr val="tx1"/>
                </a:solidFill>
              </a:rPr>
              <a:t>SECTOR CONTRUCCIÓN 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xmlns="" id="{648FBE06-26D3-4AE1-8EF5-0637B1F36FFC}"/>
              </a:ext>
            </a:extLst>
          </p:cNvPr>
          <p:cNvSpPr/>
          <p:nvPr/>
        </p:nvSpPr>
        <p:spPr>
          <a:xfrm>
            <a:off x="179390" y="115891"/>
            <a:ext cx="8713787" cy="66262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UY" sz="20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0634ACE5-18DA-45A5-A199-BA0722CF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173" y="1304744"/>
            <a:ext cx="8045651" cy="489605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UY" b="1" i="1" u="sng" dirty="0"/>
              <a:t>Artículo 30 – Aplicación:</a:t>
            </a:r>
            <a:r>
              <a:rPr lang="es-UY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s-UY" sz="9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s-UY" dirty="0"/>
              <a:t>Aplicarán las medidas de Debida Diligencia del Cliente: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UY" sz="1000" dirty="0"/>
          </a:p>
          <a:p>
            <a:pPr algn="just">
              <a:lnSpc>
                <a:spcPct val="100000"/>
              </a:lnSpc>
            </a:pPr>
            <a:r>
              <a:rPr lang="es-UY" dirty="0"/>
              <a:t>Todos los sujetos obligados mencionados en el artículo 29 del decreto</a:t>
            </a:r>
          </a:p>
          <a:p>
            <a:pPr algn="just">
              <a:lnSpc>
                <a:spcPct val="100000"/>
              </a:lnSpc>
            </a:pPr>
            <a:endParaRPr lang="es-UY" sz="1000" dirty="0"/>
          </a:p>
          <a:p>
            <a:pPr algn="just">
              <a:lnSpc>
                <a:spcPct val="100000"/>
              </a:lnSpc>
            </a:pPr>
            <a:r>
              <a:rPr lang="es-UY" dirty="0"/>
              <a:t>en todos los casos, independientemente del monto de la operación</a:t>
            </a:r>
          </a:p>
          <a:p>
            <a:pPr algn="just">
              <a:lnSpc>
                <a:spcPct val="100000"/>
              </a:lnSpc>
            </a:pPr>
            <a:endParaRPr lang="es-UY" sz="1600" dirty="0"/>
          </a:p>
          <a:p>
            <a:pPr algn="just">
              <a:lnSpc>
                <a:spcPct val="100000"/>
              </a:lnSpc>
            </a:pPr>
            <a:r>
              <a:rPr lang="es-UY" dirty="0"/>
              <a:t>utilizando un enfoque basado en riesgos.</a:t>
            </a:r>
          </a:p>
        </p:txBody>
      </p:sp>
      <p:pic>
        <p:nvPicPr>
          <p:cNvPr id="6" name="Picture 2" descr="Resultado de imagen para appcu">
            <a:extLst>
              <a:ext uri="{FF2B5EF4-FFF2-40B4-BE49-F238E27FC236}">
                <a16:creationId xmlns:a16="http://schemas.microsoft.com/office/drawing/2014/main" xmlns="" id="{6890657E-9B81-4B57-90C6-9A9CB9CE8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508" y="5729607"/>
            <a:ext cx="879793" cy="87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5084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3500</TotalTime>
  <Words>1336</Words>
  <Application>Microsoft Macintosh PowerPoint</Application>
  <PresentationFormat>Presentación en pantalla (4:3)</PresentationFormat>
  <Paragraphs>195</Paragraphs>
  <Slides>18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Reglamentación de la Ley N° 19.574 de Lavado de Activos.   Decreto 379/018  Obligaciones y responsabilidades para el Sector  Inmobiliario y sus Promotores.</vt:lpstr>
      <vt:lpstr>Diapositiva 2</vt:lpstr>
      <vt:lpstr>GENERALIDADES.</vt:lpstr>
      <vt:lpstr>GENERALIDADES.</vt:lpstr>
      <vt:lpstr>GENERALIDADES.</vt:lpstr>
      <vt:lpstr>GENERALIDADAES.</vt:lpstr>
      <vt:lpstr>Diapositiva 7</vt:lpstr>
      <vt:lpstr>SUJETOS OBLIGADOS – SECTOR CONSTRUCCIÓN.</vt:lpstr>
      <vt:lpstr>SECTOR CONTRUCCIÓN </vt:lpstr>
      <vt:lpstr>ASIGNACIÓN DE RIESGOS – SECTOR CONSTRUCCIÓN.</vt:lpstr>
      <vt:lpstr>Diapositiva 11</vt:lpstr>
      <vt:lpstr>Diapositiva 12</vt:lpstr>
      <vt:lpstr>Diapositiva 13</vt:lpstr>
      <vt:lpstr>Diapositiva 14</vt:lpstr>
      <vt:lpstr>UMBRALES (en caso de que exista transacción, especifico para el sector inmobiliario.)</vt:lpstr>
      <vt:lpstr>NEGATIVA A PROPORCIONAR INFORMACIÓN.</vt:lpstr>
      <vt:lpstr>REGISTRO DE SUJETOS OBLIGADOS.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Lavado de Activos y el Financiamiento del Terrorismo  Inmobiliaria Varela</dc:title>
  <dc:creator>GChiquiar</dc:creator>
  <cp:lastModifiedBy>Usuario</cp:lastModifiedBy>
  <cp:revision>165</cp:revision>
  <dcterms:created xsi:type="dcterms:W3CDTF">2017-10-27T11:28:12Z</dcterms:created>
  <dcterms:modified xsi:type="dcterms:W3CDTF">2019-03-27T15:34:59Z</dcterms:modified>
</cp:coreProperties>
</file>