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5"/>
  </p:notesMasterIdLst>
  <p:handoutMasterIdLst>
    <p:handoutMasterId r:id="rId36"/>
  </p:handoutMasterIdLst>
  <p:sldIdLst>
    <p:sldId id="256" r:id="rId2"/>
    <p:sldId id="494" r:id="rId3"/>
    <p:sldId id="501" r:id="rId4"/>
    <p:sldId id="461" r:id="rId5"/>
    <p:sldId id="462" r:id="rId6"/>
    <p:sldId id="390" r:id="rId7"/>
    <p:sldId id="450" r:id="rId8"/>
    <p:sldId id="452" r:id="rId9"/>
    <p:sldId id="453" r:id="rId10"/>
    <p:sldId id="463" r:id="rId11"/>
    <p:sldId id="478" r:id="rId12"/>
    <p:sldId id="481" r:id="rId13"/>
    <p:sldId id="506" r:id="rId14"/>
    <p:sldId id="507" r:id="rId15"/>
    <p:sldId id="504" r:id="rId16"/>
    <p:sldId id="503" r:id="rId17"/>
    <p:sldId id="480" r:id="rId18"/>
    <p:sldId id="509" r:id="rId19"/>
    <p:sldId id="510" r:id="rId20"/>
    <p:sldId id="508" r:id="rId21"/>
    <p:sldId id="486" r:id="rId22"/>
    <p:sldId id="458" r:id="rId23"/>
    <p:sldId id="457" r:id="rId24"/>
    <p:sldId id="427" r:id="rId25"/>
    <p:sldId id="476" r:id="rId26"/>
    <p:sldId id="502" r:id="rId27"/>
    <p:sldId id="474" r:id="rId28"/>
    <p:sldId id="488" r:id="rId29"/>
    <p:sldId id="489" r:id="rId30"/>
    <p:sldId id="490" r:id="rId31"/>
    <p:sldId id="459" r:id="rId32"/>
    <p:sldId id="460" r:id="rId33"/>
    <p:sldId id="312" r:id="rId34"/>
  </p:sldIdLst>
  <p:sldSz cx="9144000" cy="6858000" type="screen4x3"/>
  <p:notesSz cx="6858000" cy="9296400"/>
  <p:custDataLst>
    <p:tags r:id="rId37"/>
  </p:custDataLst>
  <p:defaultTextStyle>
    <a:defPPr>
      <a:defRPr lang="es-U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22" autoAdjust="0"/>
    <p:restoredTop sz="99310" autoAdjust="0"/>
  </p:normalViewPr>
  <p:slideViewPr>
    <p:cSldViewPr>
      <p:cViewPr>
        <p:scale>
          <a:sx n="70" d="100"/>
          <a:sy n="70" d="100"/>
        </p:scale>
        <p:origin x="-1236" y="-9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22B870A-790A-475B-B3AA-9845E7B64D97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4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83A8C81-3A90-49C5-B6E7-8FC615953D58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A14E4EE-32C5-4B0A-AE52-476C3A4A005E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UY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1" y="4416426"/>
            <a:ext cx="5486400" cy="4183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UY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4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52436A35-C4B7-4F5B-83F3-F70E070D7784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C68280-49EE-44F9-B359-F7F52F5246D2}" type="slidenum">
              <a:rPr lang="es-UY" smtClean="0"/>
              <a:pPr/>
              <a:t>1</a:t>
            </a:fld>
            <a:endParaRPr lang="es-UY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D4F30F5A-BFA9-4612-9FEF-AED2A4D73DCA}" type="slidenum">
              <a:rPr lang="en-US" smtClean="0"/>
              <a:pPr>
                <a:defRPr/>
              </a:pPr>
              <a:t>30</a:t>
            </a:fld>
            <a:endParaRPr lang="en-US" smtClean="0"/>
          </a:p>
        </p:txBody>
      </p:sp>
      <p:sp>
        <p:nvSpPr>
          <p:cNvPr id="266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09675" y="739775"/>
            <a:ext cx="4867275" cy="3651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8663" y="4624388"/>
            <a:ext cx="5830887" cy="4383087"/>
          </a:xfrm>
          <a:noFill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3026" y="8831263"/>
            <a:ext cx="2973388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B7DA43E-E94F-4857-BF3E-21F5D7D8FCE2}" type="slidenum">
              <a:rPr lang="es-UY" sz="1200">
                <a:solidFill>
                  <a:srgbClr val="000000"/>
                </a:solidFill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33</a:t>
            </a:fld>
            <a:endParaRPr lang="es-UY" sz="1200">
              <a:solidFill>
                <a:srgbClr val="000000"/>
              </a:solidFill>
            </a:endParaRPr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3883025" y="8831263"/>
            <a:ext cx="297497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C27B634-DA0B-41A7-B29B-3D851CD7B4DF}" type="slidenum">
              <a:rPr lang="es-ES_tradnl" sz="1200">
                <a:solidFill>
                  <a:srgbClr val="000000"/>
                </a:solidFill>
              </a:rPr>
              <a:pPr algn="r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33</a:t>
            </a:fld>
            <a:endParaRPr lang="es-ES_tradnl" sz="1200">
              <a:solidFill>
                <a:srgbClr val="000000"/>
              </a:solidFill>
            </a:endParaRPr>
          </a:p>
        </p:txBody>
      </p:sp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2254251" y="696914"/>
            <a:ext cx="2349500" cy="34877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s-ES" sz="2500">
              <a:solidFill>
                <a:schemeClr val="bg1"/>
              </a:solidFill>
            </a:endParaRPr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416426"/>
            <a:ext cx="5487988" cy="4187825"/>
          </a:xfrm>
          <a:noFill/>
        </p:spPr>
        <p:txBody>
          <a:bodyPr wrap="none" lIns="90000" tIns="46800" rIns="90000" bIns="46800" anchor="ctr"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Triángulo isósceles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5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/>
            </a:lvl1pPr>
          </a:lstStyle>
          <a:p>
            <a:pPr>
              <a:defRPr/>
            </a:pPr>
            <a:fld id="{2CD13175-64C8-49C2-A83D-938C65EA4387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6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>
              <a:defRPr sz="11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EF430A4-BADD-46BC-9EC9-5233B355D207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230B3-E672-4776-869D-8A82C83927F4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56AAE-7685-4D04-A1BA-1F3CE1F7CA7A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0C175-0FF0-4CEE-B42B-EC1CE3381789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5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6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AEB21-D3DA-45D5-AFB3-BE5B9891930D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DFE3D-841A-477B-9305-CDD95265E34A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8DA36-FD24-4BB8-A546-C5F265460E4C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 Triángulo rectángulo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7 Triángulo isósceles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" name="10 Conector recto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9 Conector recto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0B7B9-E1DB-4F09-9F99-5F9E564EBB9F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4FF2E-EDED-4985-BE07-3C01D0C9B6A7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4F29-2CEA-4D02-8938-D3E8C9055D5D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6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987F8-9C32-49A5-A324-AD8F9BEEC607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7A5C5-3B49-4B2B-96E2-8EBEE0B86A1E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2E6E0-9BD2-427B-9152-D123F31F3F32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482F3-70CD-42EC-A881-F8C6DE87D4D3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5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3D00B-C314-4E31-9367-F500EB6DA96E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EF462-AA90-4F93-8D47-5F950D340062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4" name="2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0D3D2-BAAC-47D6-9384-5BAEFC587976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4E63B6B-8E94-4C84-91DB-2A975091FEBF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085EC25-5639-4723-8CD6-32452A70DF41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398C202-993B-49A8-9769-6031A10A8E45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A2D838BF-DC9D-4D35-A35A-E6C643671DA6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1030" name="1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112CF873-890F-4121-A611-4748ECDD7D03}" type="datetimeFigureOut">
              <a:rPr lang="es-UY"/>
              <a:pPr>
                <a:defRPr/>
              </a:pPr>
              <a:t>29/11/2018</a:t>
            </a:fld>
            <a:endParaRPr lang="es-U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3F46F5E0-AFC7-4A89-AC2C-D4A776256CEB}" type="slidenum">
              <a:rPr lang="es-UY"/>
              <a:pPr>
                <a:defRPr/>
              </a:pPr>
              <a:t>‹Nº›</a:t>
            </a:fld>
            <a:endParaRPr lang="es-U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13" r:id="rId4"/>
    <p:sldLayoutId id="2147484021" r:id="rId5"/>
    <p:sldLayoutId id="2147484014" r:id="rId6"/>
    <p:sldLayoutId id="2147484015" r:id="rId7"/>
    <p:sldLayoutId id="2147484022" r:id="rId8"/>
    <p:sldLayoutId id="2147484023" r:id="rId9"/>
    <p:sldLayoutId id="2147484016" r:id="rId10"/>
    <p:sldLayoutId id="2147484017" r:id="rId11"/>
  </p:sldLayoutIdLst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5C8FE9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5C8FE9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8AA4D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ub.uy/senaclaf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secantilavado@presidencia.gub.u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eaLnBrk="1" fontAlgn="auto" hangingPunct="1">
              <a:spcAft>
                <a:spcPts val="0"/>
              </a:spcAft>
              <a:defRPr/>
            </a:pPr>
            <a:r>
              <a:rPr lang="es-UY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es-UY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es-UY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es-UY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es-UY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0" y="692696"/>
            <a:ext cx="9144000" cy="5054253"/>
          </a:xfrm>
          <a:extLst>
            <a:ext uri="{909E8E84-426E-40DD-AFC4-6F175D3DCCD1}"/>
            <a:ext uri="{91240B29-F687-4F45-9708-019B960494DF}"/>
          </a:extLst>
        </p:spPr>
        <p:txBody>
          <a:bodyPr>
            <a:normAutofit fontScale="25000" lnSpcReduction="20000"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endParaRPr lang="es-UY" sz="86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endParaRPr lang="es-UY" sz="86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s-UY" sz="1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Situación actual en la Prevención del LA/FT en Uruguay y la Evaluación Mutua de </a:t>
            </a:r>
            <a:r>
              <a:rPr lang="es-UY" sz="1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Gafilat</a:t>
            </a:r>
            <a:endParaRPr lang="es-UY" sz="12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endParaRPr lang="es-UY" sz="4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es-ES_tradnl" sz="4400" b="1" dirty="0" smtClean="0">
              <a:solidFill>
                <a:srgbClr val="0B5395"/>
              </a:solidFill>
              <a:latin typeface="Arial" pitchFamily="34" charset="0"/>
              <a:cs typeface="Arial" pitchFamily="34" charset="0"/>
            </a:endParaRP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None/>
              <a:defRPr/>
            </a:pPr>
            <a:endParaRPr lang="es-ES_tradnl" sz="4400" b="1" dirty="0" smtClean="0">
              <a:solidFill>
                <a:srgbClr val="0B5395"/>
              </a:solidFill>
              <a:latin typeface="Arial" pitchFamily="34" charset="0"/>
              <a:cs typeface="Arial" pitchFamily="34" charset="0"/>
            </a:endParaRP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es-ES_tradnl" sz="7200" b="1" dirty="0" smtClean="0">
                <a:solidFill>
                  <a:srgbClr val="0B5395"/>
                </a:solidFill>
                <a:latin typeface="Arial" pitchFamily="34" charset="0"/>
                <a:cs typeface="Arial" pitchFamily="34" charset="0"/>
              </a:rPr>
              <a:t>Secretaría Nacional para la Lucha Contra el Lavado de Activos y el Financiamiento del Terrorismo (SENACLAFT)</a:t>
            </a: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s-UY" sz="7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		</a:t>
            </a:r>
          </a:p>
          <a:p>
            <a:pPr marL="0" indent="3175" algn="ctr" eaLnBrk="1" fontAlgn="auto" hangingPunct="1">
              <a:lnSpc>
                <a:spcPct val="170000"/>
              </a:lnSpc>
              <a:spcBef>
                <a:spcPct val="5000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s-UY" sz="7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		Montevideo, 29 de noviembre de 2018</a:t>
            </a:r>
            <a:endParaRPr lang="es-ES" sz="7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s-UY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" name="12 Conector recto"/>
          <p:cNvCxnSpPr/>
          <p:nvPr/>
        </p:nvCxnSpPr>
        <p:spPr>
          <a:xfrm>
            <a:off x="10836275" y="23495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9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3530848" y="4148"/>
            <a:ext cx="2193280" cy="1624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Estrategia Nacional contra el LA/FT 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- Período diciembre 2017 – marzo 2020</a:t>
            </a:r>
          </a:p>
          <a:p>
            <a:pPr algn="just">
              <a:buNone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- Aprobada por Comisión Coordinadora contra el LA/FT en diciembre 2017 y se formalizará mediante Decreto </a:t>
            </a:r>
            <a:endParaRPr lang="es-UY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- 16 Objetivos generales, subsistema de prevención, detección/inteligencia financiera y represión penal.</a:t>
            </a:r>
            <a:endParaRPr lang="es-UY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Estrategia Nacional </a:t>
            </a:r>
            <a:b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Aspectos legales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824536"/>
          </a:xfrm>
        </p:spPr>
        <p:txBody>
          <a:bodyPr/>
          <a:lstStyle/>
          <a:p>
            <a:pPr>
              <a:buFontTx/>
              <a:buChar char="-"/>
            </a:pPr>
            <a:endParaRPr lang="es-ES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Aprobación y reglamentación de proyecto de ley FT </a:t>
            </a:r>
            <a:r>
              <a:rPr lang="es-ES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(pendiente)</a:t>
            </a: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Implementación del Registro de Accionistas y Beneficiario Final (Ley 19.484) 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Reglamentación de la nueva Ley 19.574 en el</a:t>
            </a:r>
          </a:p>
          <a:p>
            <a:pPr>
              <a:buNone/>
            </a:pP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SF y SNF.</a:t>
            </a:r>
          </a:p>
          <a:p>
            <a:pPr>
              <a:buNone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 Estrategia Nacional</a:t>
            </a:r>
            <a:b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Nueva reglamentación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490408"/>
          </a:xfrm>
        </p:spPr>
        <p:txBody>
          <a:bodyPr/>
          <a:lstStyle/>
          <a:p>
            <a:endParaRPr lang="es-UY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467544" y="2204864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El proceso de redacción del decreto reglamentario </a:t>
            </a:r>
            <a:endParaRPr lang="es-UY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s-ES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  Reuniones realizadas</a:t>
            </a:r>
            <a:endParaRPr lang="es-UY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s-UY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  El Decreto 379/018 de 12/11/2018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</a:t>
            </a:r>
            <a:r>
              <a:rPr lang="es-UY" altLang="es-ES_tradnl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Estrategia Nacional </a:t>
            </a: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ES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Nueva reglamentación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824536"/>
          </a:xfrm>
        </p:spPr>
        <p:txBody>
          <a:bodyPr/>
          <a:lstStyle/>
          <a:p>
            <a:pPr>
              <a:buNone/>
            </a:pPr>
            <a: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Contenido del decreto </a:t>
            </a:r>
            <a:endParaRPr lang="es-UY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s-UY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Capítulo I – Definiciones: 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sujeto obligado, cliente, riesgo, origen de fondos</a:t>
            </a:r>
          </a:p>
          <a:p>
            <a:pPr algn="just">
              <a:buFontTx/>
              <a:buChar char="-"/>
            </a:pPr>
            <a:endParaRPr lang="es-UY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Capítulo II – Generalidades: 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Sujetos obligados,</a:t>
            </a:r>
            <a:r>
              <a:rPr lang="es-E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Supervisión, Evaluación y administración de riesgos, Debida diligencia de clientes (oportunidad, enfoque de riesgos, medidas de DDC, DDC simplificada e intensificada, PEP), Conservación de registros, Oficial de cumplimiento, Capacitaciones, Delegación.</a:t>
            </a:r>
            <a:endParaRPr lang="es-UY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289298"/>
          </a:xfrm>
        </p:spPr>
        <p:txBody>
          <a:bodyPr>
            <a:normAutofit/>
          </a:bodyPr>
          <a:lstStyle/>
          <a:p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</a:t>
            </a:r>
            <a:r>
              <a:rPr lang="es-UY" altLang="es-ES_tradnl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Estrategia Nacional </a:t>
            </a: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ES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Nueva reglamentación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968552"/>
          </a:xfrm>
        </p:spPr>
        <p:txBody>
          <a:bodyPr/>
          <a:lstStyle/>
          <a:p>
            <a:pPr>
              <a:buNone/>
            </a:pPr>
            <a:r>
              <a:rPr lang="es-E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Contenido del decreto </a:t>
            </a:r>
          </a:p>
          <a:p>
            <a:pPr>
              <a:buNone/>
            </a:pPr>
            <a:endParaRPr lang="es-ES" sz="2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Capítulo IV - Sector Inmobiliario - 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Asignación de riesgo, Información debida diligencia normal, simplificada e intensificada, umbral para DDC intensificada, Industria de la Construcción (obra pública y privada), actuación de dos inmobiliarias, negativa del cliente a proporcionar información.</a:t>
            </a:r>
          </a:p>
          <a:p>
            <a:pPr algn="just">
              <a:buFontTx/>
              <a:buChar char="-"/>
            </a:pPr>
            <a:endParaRPr lang="es-ES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Capítulo XI - Reporte de Operaciones Sospechosas: </a:t>
            </a:r>
            <a:r>
              <a:rPr lang="es-ES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Obligación de informar, contenido del ROS, obligación de reserva. </a:t>
            </a:r>
            <a:endParaRPr lang="es-UY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endParaRPr lang="es-UY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s-UY" sz="3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 </a:t>
            </a:r>
            <a:r>
              <a:rPr lang="es-UY" altLang="es-ES_tradnl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Estrategia Nacional</a:t>
            </a:r>
            <a:br>
              <a:rPr lang="es-UY" altLang="es-ES_tradnl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altLang="es-ES_tradnl" sz="32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Nueva reglamentación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490408"/>
          </a:xfrm>
        </p:spPr>
        <p:txBody>
          <a:bodyPr/>
          <a:lstStyle/>
          <a:p>
            <a:endParaRPr lang="es-UY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467544" y="1700808"/>
            <a:ext cx="792088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Capítulo XII - Registro de sujetos obligados 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Portal de trámites del estado/Inscripción e interacción con sujetos obligados/Convenio con organismos</a:t>
            </a:r>
          </a:p>
          <a:p>
            <a:pPr algn="just"/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Plazo 90 días – Fecha vto. 18/02/2019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Disponible en sitio web de SENACLAFT: </a:t>
            </a:r>
          </a:p>
          <a:p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https://www.gub.uy/senaclaft</a:t>
            </a:r>
            <a:endParaRPr lang="es-ES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467544" y="234888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6775" t="9800" r="26176" b="4551"/>
          <a:stretch>
            <a:fillRect/>
          </a:stretch>
        </p:blipFill>
        <p:spPr bwMode="auto">
          <a:xfrm>
            <a:off x="425146" y="0"/>
            <a:ext cx="66974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28738" t="13345" r="29624" b="9481"/>
          <a:stretch>
            <a:fillRect/>
          </a:stretch>
        </p:blipFill>
        <p:spPr bwMode="auto">
          <a:xfrm>
            <a:off x="395536" y="0"/>
            <a:ext cx="7092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 l="26848" t="10000" r="28265" b="8001"/>
          <a:stretch>
            <a:fillRect/>
          </a:stretch>
        </p:blipFill>
        <p:spPr bwMode="auto">
          <a:xfrm>
            <a:off x="-1" y="0"/>
            <a:ext cx="7821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826112" y="4515"/>
            <a:ext cx="1317887" cy="976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1728192"/>
          </a:xfrm>
        </p:spPr>
        <p:txBody>
          <a:bodyPr/>
          <a:lstStyle/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UY" dirty="0" smtClean="0"/>
          </a:p>
          <a:p>
            <a:pPr>
              <a:buNone/>
            </a:pPr>
            <a:endParaRPr lang="es-UY" dirty="0" smtClean="0"/>
          </a:p>
          <a:p>
            <a:pPr>
              <a:buNone/>
            </a:pPr>
            <a:endParaRPr lang="es-UY" dirty="0" smtClean="0"/>
          </a:p>
          <a:p>
            <a:pPr marL="26988" indent="-26988" algn="ctr">
              <a:spcBef>
                <a:spcPct val="0"/>
              </a:spcBef>
              <a:buNone/>
              <a:defRPr/>
            </a:pPr>
            <a:r>
              <a:rPr lang="es-UY" altLang="es-ES_tradnl" sz="32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Estado actual de la Supervisión del SNF</a:t>
            </a:r>
            <a:endParaRPr lang="es-UY" altLang="es-ES_tradnl" sz="3200" b="1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522386"/>
          </a:xfrm>
        </p:spPr>
        <p:txBody>
          <a:bodyPr/>
          <a:lstStyle/>
          <a:p>
            <a:pPr algn="ctr">
              <a:buNone/>
            </a:pPr>
            <a:r>
              <a:rPr lang="es-UY" sz="40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Temas a tratar</a:t>
            </a:r>
          </a:p>
          <a:p>
            <a:pPr algn="just">
              <a:buFontTx/>
              <a:buChar char="-"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Contexto de riesgos en materia LA/FT </a:t>
            </a:r>
          </a:p>
          <a:p>
            <a:pPr algn="just">
              <a:buFontTx/>
              <a:buChar char="-"/>
            </a:pP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Estrategia Nacional contra el LA/FT</a:t>
            </a:r>
          </a:p>
          <a:p>
            <a:pPr algn="just">
              <a:buFontTx/>
              <a:buChar char="-"/>
            </a:pP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Estado actual de la supervisión del SNF</a:t>
            </a:r>
          </a:p>
          <a:p>
            <a:pPr algn="just">
              <a:buFontTx/>
              <a:buChar char="-"/>
            </a:pP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evaluación mutua de GAFILAT</a:t>
            </a: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altLang="es-ES_tradnl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Supervisión del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824536"/>
          </a:xfrm>
        </p:spPr>
        <p:txBody>
          <a:bodyPr/>
          <a:lstStyle/>
          <a:p>
            <a:pPr algn="just">
              <a:buNone/>
            </a:pPr>
            <a:r>
              <a:rPr lang="es-E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Objetivos:</a:t>
            </a:r>
          </a:p>
          <a:p>
            <a:pPr algn="just"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Fortalecimiento de la supervisión del sector: nuevos recursos, plan de supervisión y sanciones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Comités operativos: discusión de riesgos sectoriales y nuevas reglamentaciones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Cumplimiento de los sujetos obligados: DDC/ ROS/Capacitación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07327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	Supervisión del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3490408"/>
          </a:xfrm>
        </p:spPr>
        <p:txBody>
          <a:bodyPr/>
          <a:lstStyle/>
          <a:p>
            <a:endParaRPr lang="es-UY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endParaRPr lang="es-UY" dirty="0" smtClean="0"/>
          </a:p>
          <a:p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683568" y="1844824"/>
            <a:ext cx="792088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tx2"/>
                </a:solidFill>
              </a:rPr>
              <a:t>Visitas de supervisión del 1/07/2016 AL 31/10/2018</a:t>
            </a:r>
            <a:endParaRPr lang="es-UY" sz="2400" dirty="0" smtClean="0">
              <a:solidFill>
                <a:schemeClr val="tx2"/>
              </a:solidFill>
            </a:endParaRPr>
          </a:p>
          <a:p>
            <a:pPr algn="just"/>
            <a:endParaRPr lang="es-ES" dirty="0" smtClean="0">
              <a:solidFill>
                <a:schemeClr val="tx2"/>
              </a:solidFill>
            </a:endParaRP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Administradores de Sociedades                                                    66</a:t>
            </a:r>
            <a:endParaRPr lang="es-UY" sz="2000" dirty="0" smtClean="0">
              <a:solidFill>
                <a:schemeClr val="tx2"/>
              </a:solidFill>
            </a:endParaRP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Fideicomisos						            11</a:t>
            </a: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Compraventa de oro, antigüedades, obras de arte y joyas           38</a:t>
            </a:r>
            <a:endParaRPr lang="es-UY" sz="2000" dirty="0" smtClean="0">
              <a:solidFill>
                <a:schemeClr val="tx2"/>
              </a:solidFill>
            </a:endParaRP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Rematadores                                                                                  40</a:t>
            </a:r>
            <a:endParaRPr lang="es-UY" sz="2000" dirty="0" smtClean="0">
              <a:solidFill>
                <a:schemeClr val="tx2"/>
              </a:solidFill>
            </a:endParaRP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Escribanos                                                                                    451</a:t>
            </a:r>
            <a:endParaRPr lang="es-UY" sz="2000" dirty="0" smtClean="0">
              <a:solidFill>
                <a:schemeClr val="tx2"/>
              </a:solidFill>
            </a:endParaRP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Inmobiliarias                                                                                 155</a:t>
            </a: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Constructoras                                                                                 53</a:t>
            </a: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Casinos                                                                                            1</a:t>
            </a:r>
            <a:endParaRPr lang="es-UY" sz="2000" dirty="0" smtClean="0">
              <a:solidFill>
                <a:schemeClr val="tx2"/>
              </a:solidFill>
            </a:endParaRPr>
          </a:p>
          <a:p>
            <a:pPr algn="just"/>
            <a:r>
              <a:rPr lang="es-ES" sz="2000" dirty="0" smtClean="0">
                <a:solidFill>
                  <a:schemeClr val="tx2"/>
                </a:solidFill>
              </a:rPr>
              <a:t>Usuarios y Explotadores de Zonas Francas                                395</a:t>
            </a:r>
            <a:endParaRPr lang="es-UY" sz="2000" dirty="0" smtClean="0">
              <a:solidFill>
                <a:schemeClr val="tx2"/>
              </a:solidFill>
            </a:endParaRPr>
          </a:p>
          <a:p>
            <a:pPr algn="just">
              <a:buNone/>
            </a:pPr>
            <a:endParaRPr lang="es-UY" sz="2000" dirty="0" smtClean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es-ES" sz="2400" b="1" dirty="0" smtClean="0">
                <a:solidFill>
                  <a:schemeClr val="tx2"/>
                </a:solidFill>
              </a:rPr>
              <a:t>Total                                                                         1.210</a:t>
            </a:r>
            <a:endParaRPr lang="es-UY" sz="2400" b="1" dirty="0" smtClean="0">
              <a:solidFill>
                <a:schemeClr val="tx2"/>
              </a:solidFill>
            </a:endParaRPr>
          </a:p>
          <a:p>
            <a:pPr algn="just">
              <a:buFontTx/>
              <a:buChar char="-"/>
            </a:pPr>
            <a:endParaRPr lang="es-ES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 Estrategia Nacional</a:t>
            </a:r>
            <a:b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Supervisión del SNF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490408"/>
          </a:xfrm>
        </p:spPr>
        <p:txBody>
          <a:bodyPr/>
          <a:lstStyle/>
          <a:p>
            <a:endParaRPr lang="es-UY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467544" y="1844824"/>
            <a:ext cx="79208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ROS presentados por el SNF 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2013 – 4</a:t>
            </a:r>
          </a:p>
          <a:p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2014 – 15</a:t>
            </a:r>
          </a:p>
          <a:p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2015 – 62</a:t>
            </a:r>
          </a:p>
          <a:p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2016 – 82</a:t>
            </a:r>
          </a:p>
          <a:p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2017 – 151  </a:t>
            </a:r>
          </a:p>
          <a:p>
            <a:r>
              <a:rPr lang="es-ES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Set/2018- 160</a:t>
            </a:r>
          </a:p>
          <a:p>
            <a:endParaRPr lang="es-ES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 30/09/2018 los ROS del SNF representan el 30,6% del total de 523 reportes presentados a la UIAF</a:t>
            </a: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Regulación y Supervisión del Sector No Financiero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3490408"/>
          </a:xfrm>
        </p:spPr>
        <p:txBody>
          <a:bodyPr/>
          <a:lstStyle/>
          <a:p>
            <a:endParaRPr lang="es-UY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endParaRPr lang="es-UY" dirty="0"/>
          </a:p>
        </p:txBody>
      </p:sp>
      <p:grpSp>
        <p:nvGrpSpPr>
          <p:cNvPr id="4" name="5 Grupo"/>
          <p:cNvGrpSpPr>
            <a:grpSpLocks/>
          </p:cNvGrpSpPr>
          <p:nvPr/>
        </p:nvGrpSpPr>
        <p:grpSpPr bwMode="auto">
          <a:xfrm>
            <a:off x="7040563" y="258763"/>
            <a:ext cx="1852612" cy="1522412"/>
            <a:chOff x="7040811" y="259240"/>
            <a:chExt cx="1851670" cy="1521935"/>
          </a:xfrm>
        </p:grpSpPr>
        <p:grpSp>
          <p:nvGrpSpPr>
            <p:cNvPr id="5" name="7 Grupo"/>
            <p:cNvGrpSpPr>
              <a:grpSpLocks/>
            </p:cNvGrpSpPr>
            <p:nvPr/>
          </p:nvGrpSpPr>
          <p:grpSpPr bwMode="auto">
            <a:xfrm>
              <a:off x="7040811" y="259240"/>
              <a:ext cx="1851670" cy="1518760"/>
              <a:chOff x="6824593" y="403399"/>
              <a:chExt cx="1852264" cy="1518545"/>
            </a:xfrm>
          </p:grpSpPr>
          <p:pic>
            <p:nvPicPr>
              <p:cNvPr id="8" name="9 Imagen" descr="logo_presidencia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824593" y="403399"/>
                <a:ext cx="1852264" cy="110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10 Rectángulo"/>
              <p:cNvSpPr>
                <a:spLocks noChangeArrowheads="1"/>
              </p:cNvSpPr>
              <p:nvPr/>
            </p:nvSpPr>
            <p:spPr bwMode="auto">
              <a:xfrm>
                <a:off x="7121905" y="1552611"/>
                <a:ext cx="1255408" cy="369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UY" dirty="0">
                    <a:latin typeface="Calibri" pitchFamily="34" charset="0"/>
                  </a:rPr>
                  <a:t>SENACLAFT</a:t>
                </a:r>
              </a:p>
            </p:txBody>
          </p:sp>
        </p:grpSp>
        <p:cxnSp>
          <p:nvCxnSpPr>
            <p:cNvPr id="7" name="6 Conector recto"/>
            <p:cNvCxnSpPr/>
            <p:nvPr/>
          </p:nvCxnSpPr>
          <p:spPr bwMode="auto">
            <a:xfrm>
              <a:off x="7055091" y="1781175"/>
              <a:ext cx="1797723" cy="0"/>
            </a:xfrm>
            <a:prstGeom prst="line">
              <a:avLst/>
            </a:prstGeom>
            <a:ln w="38100"/>
            <a:effectLst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0" name="9 Rectángulo"/>
          <p:cNvSpPr/>
          <p:nvPr/>
        </p:nvSpPr>
        <p:spPr>
          <a:xfrm>
            <a:off x="611560" y="1916832"/>
            <a:ext cx="792088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Capacitación </a:t>
            </a:r>
            <a:r>
              <a:rPr lang="es-ES" sz="2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on</a:t>
            </a: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line para sujetos obligados</a:t>
            </a: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Programa desarrollado </a:t>
            </a:r>
            <a:r>
              <a:rPr lang="es-UY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 apoyo de AGESIC y la plataforma educativa EDUCANTEL</a:t>
            </a:r>
          </a:p>
          <a:p>
            <a:pPr>
              <a:buFontTx/>
              <a:buChar char="-"/>
            </a:pPr>
            <a:endParaRPr lang="es-ES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Curso gratuito y de acceso libre a través de Internet</a:t>
            </a:r>
          </a:p>
          <a:p>
            <a:pPr>
              <a:buFontTx/>
              <a:buChar char="-"/>
            </a:pPr>
            <a:endParaRPr lang="es-ES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 la fecha se han inscripto más de 2500 participantes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073274"/>
          </a:xfrm>
        </p:spPr>
        <p:txBody>
          <a:bodyPr>
            <a:normAutofit/>
          </a:bodyPr>
          <a:lstStyle/>
          <a:p>
            <a:r>
              <a:rPr lang="es-UY" sz="2800" dirty="0" smtClean="0">
                <a:latin typeface="Calibri" pitchFamily="34" charset="0"/>
              </a:rPr>
              <a:t>https://educanet.antel.com.uy</a:t>
            </a:r>
            <a:endParaRPr lang="es-UY" sz="2800" dirty="0">
              <a:latin typeface="Calibri" pitchFamily="34" charset="0"/>
            </a:endParaRPr>
          </a:p>
        </p:txBody>
      </p:sp>
      <p:pic>
        <p:nvPicPr>
          <p:cNvPr id="1028" name="Picture 4" descr="https://i.imgur.com/z0NgqXW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3" y="1844824"/>
            <a:ext cx="8128000" cy="4233714"/>
          </a:xfrm>
          <a:prstGeom prst="rect">
            <a:avLst/>
          </a:prstGeom>
          <a:noFill/>
        </p:spPr>
      </p:pic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La Evaluación mutua de GAFILAT</a:t>
            </a:r>
            <a:b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s-UY" sz="3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 redondeado"/>
          <p:cNvSpPr/>
          <p:nvPr/>
        </p:nvSpPr>
        <p:spPr>
          <a:xfrm>
            <a:off x="4716463" y="3213100"/>
            <a:ext cx="3482975" cy="693738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2400">
                <a:solidFill>
                  <a:srgbClr val="000000"/>
                </a:solidFill>
              </a:rPr>
              <a:t>Cumplimiento Técnico</a:t>
            </a:r>
            <a:endParaRPr lang="es-AR" sz="2400">
              <a:solidFill>
                <a:srgbClr val="000000"/>
              </a:solidFill>
            </a:endParaRPr>
          </a:p>
        </p:txBody>
      </p:sp>
      <p:sp>
        <p:nvSpPr>
          <p:cNvPr id="12" name="11 Flecha derecha"/>
          <p:cNvSpPr/>
          <p:nvPr/>
        </p:nvSpPr>
        <p:spPr>
          <a:xfrm>
            <a:off x="3779838" y="3284538"/>
            <a:ext cx="503237" cy="4318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>
              <a:solidFill>
                <a:srgbClr val="FFFFFF"/>
              </a:solidFill>
            </a:endParaRPr>
          </a:p>
        </p:txBody>
      </p:sp>
      <p:sp>
        <p:nvSpPr>
          <p:cNvPr id="14" name="13 Flecha derecha"/>
          <p:cNvSpPr/>
          <p:nvPr/>
        </p:nvSpPr>
        <p:spPr>
          <a:xfrm>
            <a:off x="3851275" y="4652963"/>
            <a:ext cx="503238" cy="43180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UY">
              <a:solidFill>
                <a:srgbClr val="FFFFFF"/>
              </a:solidFill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3068638"/>
            <a:ext cx="1884363" cy="2327275"/>
          </a:xfrm>
          <a:prstGeom prst="rect">
            <a:avLst/>
          </a:prstGeom>
          <a:noFill/>
          <a:ln>
            <a:noFill/>
          </a:ln>
          <a:effectLst>
            <a:outerShdw blurRad="635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7" name="3 Rectángulo redondeado"/>
          <p:cNvSpPr>
            <a:spLocks noChangeArrowheads="1"/>
          </p:cNvSpPr>
          <p:nvPr/>
        </p:nvSpPr>
        <p:spPr bwMode="auto">
          <a:xfrm>
            <a:off x="3544888" y="2060575"/>
            <a:ext cx="2609850" cy="7207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eaLnBrk="1" hangingPunct="1">
              <a:defRPr/>
            </a:pPr>
            <a:r>
              <a:rPr lang="es-ES_tradnl" sz="2600" b="1">
                <a:solidFill>
                  <a:srgbClr val="000000"/>
                </a:solidFill>
                <a:latin typeface="Calibri" pitchFamily="34" charset="0"/>
              </a:rPr>
              <a:t>Metodología de Evaluación:</a:t>
            </a:r>
            <a:endParaRPr lang="es-AR" sz="26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4716463" y="4508500"/>
            <a:ext cx="3482975" cy="693738"/>
          </a:xfrm>
          <a:prstGeom prst="round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2400">
                <a:solidFill>
                  <a:srgbClr val="000000"/>
                </a:solidFill>
              </a:rPr>
              <a:t>Efectividad</a:t>
            </a:r>
            <a:endParaRPr lang="es-AR" sz="2400">
              <a:solidFill>
                <a:srgbClr val="000000"/>
              </a:solidFill>
            </a:endParaRPr>
          </a:p>
        </p:txBody>
      </p:sp>
      <p:sp>
        <p:nvSpPr>
          <p:cNvPr id="22" name="1 Rectángulo redondeado"/>
          <p:cNvSpPr>
            <a:spLocks noChangeArrowheads="1"/>
          </p:cNvSpPr>
          <p:nvPr/>
        </p:nvSpPr>
        <p:spPr bwMode="auto">
          <a:xfrm>
            <a:off x="3924300" y="5734050"/>
            <a:ext cx="4460875" cy="395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s-AR" altLang="x-none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2012  CAMBIO DE PARADIGMA: EBR</a:t>
            </a:r>
          </a:p>
        </p:txBody>
      </p:sp>
      <p:sp>
        <p:nvSpPr>
          <p:cNvPr id="2" name="1 Rectángulo redondeado"/>
          <p:cNvSpPr>
            <a:spLocks noChangeArrowheads="1"/>
          </p:cNvSpPr>
          <p:nvPr/>
        </p:nvSpPr>
        <p:spPr bwMode="auto">
          <a:xfrm>
            <a:off x="1619672" y="980728"/>
            <a:ext cx="6418263" cy="863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es-ES_tradnl" sz="2200" b="1" dirty="0" smtClean="0">
                <a:solidFill>
                  <a:srgbClr val="FFFFFF"/>
                </a:solidFill>
                <a:latin typeface="Calibri" pitchFamily="34" charset="0"/>
              </a:rPr>
              <a:t>Metodología de evaluación del </a:t>
            </a:r>
            <a:r>
              <a:rPr lang="es-ES_tradnl" sz="2200" b="1" dirty="0">
                <a:solidFill>
                  <a:srgbClr val="FFFFFF"/>
                </a:solidFill>
                <a:latin typeface="Calibri" pitchFamily="34" charset="0"/>
              </a:rPr>
              <a:t>GAFI</a:t>
            </a:r>
            <a:endParaRPr lang="es-AR" sz="2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2606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28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Evaluación mutua de GAFILAT</a:t>
            </a:r>
          </a:p>
        </p:txBody>
      </p:sp>
      <p:pic>
        <p:nvPicPr>
          <p:cNvPr id="13" name="12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923324" y="4515"/>
            <a:ext cx="1220676" cy="90420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marL="33338" indent="-33338" algn="ctr"/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mutua de GAFILAT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Etapas y plazos</a:t>
            </a: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 Visita de pre-evaluación (noviembre 2018)</a:t>
            </a: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Cuestionario  (enero 2019)</a:t>
            </a: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Visita in situ (mayo 2019)</a:t>
            </a: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Cara a cara con equipo evaluador (agosto 2019)</a:t>
            </a: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Aprobación en Plenario (diciembre 2019)</a:t>
            </a: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Publicación y seguimiento </a:t>
            </a: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mutua de GAFILAT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628800"/>
            <a:ext cx="8784976" cy="4514274"/>
          </a:xfrm>
        </p:spPr>
        <p:txBody>
          <a:bodyPr/>
          <a:lstStyle/>
          <a:p>
            <a:pPr>
              <a:buNone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Criterios para ingreso al proceso de ICRG:</a:t>
            </a:r>
          </a:p>
          <a:p>
            <a:pPr>
              <a:buNone/>
            </a:pPr>
            <a:endParaRPr lang="es-UY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Cumplimiento técnico</a:t>
            </a:r>
            <a:r>
              <a:rPr lang="es-UY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tener 20 o más calificaciones NC/PC o tener 3 o más calificaciones NC/PC en la evaluación del cumplimiento técnico de las siguientes recomendaciones clave: R.3, R.5, R.6, R.10, R.11, y R.20; </a:t>
            </a:r>
          </a:p>
          <a:p>
            <a:pPr lvl="0">
              <a:buFontTx/>
              <a:buChar char="-"/>
            </a:pPr>
            <a:r>
              <a:rPr lang="es-UY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Tener un nivel Bajo o Moderado de </a:t>
            </a: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Efectividad </a:t>
            </a:r>
            <a:r>
              <a:rPr lang="es-UY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en 9 o más de los 11 Resultados Inmediatos, con un mínimo de 2 Resultados calificados como Bajo.</a:t>
            </a:r>
          </a:p>
          <a:p>
            <a:pPr lvl="0">
              <a:buNone/>
            </a:pPr>
            <a:r>
              <a:rPr lang="es-UY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 	Tener un nivel Bajo de </a:t>
            </a: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Efectividad</a:t>
            </a:r>
            <a:r>
              <a:rPr lang="es-UY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en 6 o más de los 11 Resultados Inmediatos.</a:t>
            </a:r>
          </a:p>
          <a:p>
            <a:endParaRPr lang="es-UY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 </a:t>
            </a:r>
            <a:endParaRPr lang="es-UY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endParaRPr lang="es-ES" sz="2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3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mutua de GAFILAT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628800"/>
            <a:ext cx="8784976" cy="4514274"/>
          </a:xfrm>
        </p:spPr>
        <p:txBody>
          <a:bodyPr/>
          <a:lstStyle/>
          <a:p>
            <a:pPr>
              <a:buNone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Consecuencias del ingreso al proceso de ICRG:</a:t>
            </a:r>
          </a:p>
          <a:p>
            <a:pPr>
              <a:buNone/>
            </a:pPr>
            <a:endParaRPr lang="es-UY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Países no cooperadores</a:t>
            </a: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Lista negra</a:t>
            </a:r>
          </a:p>
          <a:p>
            <a:pPr lvl="0">
              <a:buFontTx/>
              <a:buChar char="-"/>
            </a:pPr>
            <a:endParaRPr lang="es-UY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Lista gris</a:t>
            </a:r>
          </a:p>
          <a:p>
            <a:pPr lvl="0">
              <a:buFontTx/>
              <a:buChar char="-"/>
            </a:pPr>
            <a:endParaRPr lang="es-UY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Contramedidas financieras y económicas</a:t>
            </a:r>
          </a:p>
          <a:p>
            <a:pPr lvl="0">
              <a:buFontTx/>
              <a:buChar char="-"/>
            </a:pPr>
            <a:endParaRPr lang="es-UY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-"/>
            </a:pPr>
            <a:r>
              <a:rPr lang="es-UY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Posibles efectos en Uruguay</a:t>
            </a:r>
            <a:endParaRPr lang="es-UY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es-UY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ES" sz="2400" b="1" dirty="0" smtClean="0">
                <a:latin typeface="Arial" pitchFamily="34" charset="0"/>
                <a:cs typeface="Arial" pitchFamily="34" charset="0"/>
              </a:rPr>
            </a:br>
            <a:r>
              <a:rPr lang="es-ES" sz="2400" b="1" dirty="0" smtClean="0">
                <a:latin typeface="Arial" pitchFamily="34" charset="0"/>
                <a:cs typeface="Arial" pitchFamily="34" charset="0"/>
              </a:rPr>
              <a:t> </a:t>
            </a:r>
            <a:endParaRPr lang="es-UY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endParaRPr lang="es-ES" sz="24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2376264"/>
          </a:xfrm>
        </p:spPr>
        <p:txBody>
          <a:bodyPr/>
          <a:lstStyle/>
          <a:p>
            <a:pPr algn="just">
              <a:buNone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		</a:t>
            </a:r>
          </a:p>
          <a:p>
            <a:pPr algn="ctr">
              <a:buNone/>
            </a:pPr>
            <a:r>
              <a:rPr lang="es-UY" sz="28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Contexto de riesgos en materia LA/FT </a:t>
            </a: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51520" y="980728"/>
            <a:ext cx="4320604" cy="6200244"/>
          </a:xfrm>
          <a:prstGeom prst="rect">
            <a:avLst/>
          </a:prstGeom>
          <a:noFill/>
          <a:ln w="9360" cap="flat">
            <a:noFill/>
            <a:miter lim="800000"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marL="250825" lvl="1" indent="-250825" algn="just">
              <a:spcAft>
                <a:spcPts val="600"/>
              </a:spcAft>
              <a:buClr>
                <a:srgbClr val="0070C0"/>
              </a:buClr>
              <a:buSzPct val="15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s-ES" sz="1600" dirty="0" smtClean="0">
                <a:solidFill>
                  <a:schemeClr val="tx2"/>
                </a:solidFill>
              </a:rPr>
              <a:t>Llamamiento del GAFI para aplicar contramedidas a los riesgos emanentes de LA/FT/PADM sobre los países listados.</a:t>
            </a:r>
          </a:p>
          <a:p>
            <a:pPr marL="250825" lvl="1" indent="-250825" algn="just">
              <a:spcAft>
                <a:spcPts val="600"/>
              </a:spcAft>
              <a:buClr>
                <a:srgbClr val="0070C0"/>
              </a:buClr>
              <a:buSzPct val="15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ES" sz="1600" dirty="0" smtClean="0">
              <a:solidFill>
                <a:schemeClr val="tx2"/>
              </a:solidFill>
            </a:endParaRPr>
          </a:p>
          <a:p>
            <a:pPr marL="250825" lvl="1" indent="-250825" algn="just">
              <a:spcAft>
                <a:spcPts val="600"/>
              </a:spcAft>
              <a:buClr>
                <a:srgbClr val="0070C0"/>
              </a:buClr>
              <a:buSzPct val="15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s-ES" sz="1600" dirty="0" smtClean="0">
                <a:solidFill>
                  <a:schemeClr val="tx2"/>
                </a:solidFill>
              </a:rPr>
              <a:t>Por ejemplo, el 27/4/2018 la </a:t>
            </a:r>
            <a:r>
              <a:rPr lang="es-ES" sz="1600" b="1" dirty="0" smtClean="0">
                <a:solidFill>
                  <a:schemeClr val="tx2"/>
                </a:solidFill>
              </a:rPr>
              <a:t>Red de Control de Crímenes Financieros de los Estados Unidos </a:t>
            </a:r>
            <a:r>
              <a:rPr lang="es-ES" sz="1600" dirty="0" smtClean="0">
                <a:solidFill>
                  <a:schemeClr val="tx2"/>
                </a:solidFill>
              </a:rPr>
              <a:t>(FinCEN, por sus siglas en inglés), emitió </a:t>
            </a:r>
            <a:r>
              <a:rPr lang="es-ES" sz="1600" b="1" dirty="0" smtClean="0">
                <a:solidFill>
                  <a:schemeClr val="tx2"/>
                </a:solidFill>
              </a:rPr>
              <a:t>una circular en la que exige a los bancos estadounidenses que hagan una diligencia debida ampliada</a:t>
            </a:r>
            <a:r>
              <a:rPr lang="es-ES" dirty="0" smtClean="0">
                <a:solidFill>
                  <a:schemeClr val="tx2"/>
                </a:solidFill>
              </a:rPr>
              <a:t>. </a:t>
            </a:r>
            <a:endParaRPr lang="es-UY" dirty="0" smtClean="0">
              <a:solidFill>
                <a:schemeClr val="tx2"/>
              </a:solidFill>
            </a:endParaRPr>
          </a:p>
          <a:p>
            <a:pPr marL="250825" indent="-250825" algn="just">
              <a:spcAft>
                <a:spcPts val="600"/>
              </a:spcAft>
              <a:buClr>
                <a:srgbClr val="0070C0"/>
              </a:buClr>
              <a:buSzPct val="15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UY" sz="2800" b="1" dirty="0" smtClean="0">
              <a:solidFill>
                <a:schemeClr val="tx2"/>
              </a:solidFill>
            </a:endParaRPr>
          </a:p>
          <a:p>
            <a:pPr marL="250825" indent="-250825" algn="just">
              <a:spcAft>
                <a:spcPts val="600"/>
              </a:spcAft>
              <a:buClr>
                <a:srgbClr val="0070C0"/>
              </a:buClr>
              <a:buSzPct val="15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UY" sz="2800" b="1" dirty="0" smtClean="0">
              <a:solidFill>
                <a:schemeClr val="tx2"/>
              </a:solidFill>
            </a:endParaRPr>
          </a:p>
          <a:p>
            <a:pPr marL="250825" indent="-250825" algn="just">
              <a:spcAft>
                <a:spcPts val="600"/>
              </a:spcAft>
              <a:buClr>
                <a:srgbClr val="0070C0"/>
              </a:buClr>
              <a:buSzPct val="15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UY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50825" indent="-250825" algn="just">
              <a:spcAft>
                <a:spcPts val="600"/>
              </a:spcAft>
              <a:buClr>
                <a:srgbClr val="0070C0"/>
              </a:buClr>
              <a:buSzPct val="15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UY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50825" indent="-250825" algn="just">
              <a:spcAft>
                <a:spcPts val="600"/>
              </a:spcAft>
              <a:buClr>
                <a:srgbClr val="0070C0"/>
              </a:buClr>
              <a:buSzPct val="15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s-UY" sz="2400" b="1" dirty="0">
                <a:solidFill>
                  <a:schemeClr val="tx2"/>
                </a:solidFill>
              </a:rPr>
              <a:t>	</a:t>
            </a:r>
          </a:p>
          <a:p>
            <a:pPr marL="250825" indent="-250825">
              <a:spcAft>
                <a:spcPts val="600"/>
              </a:spcAft>
              <a:buClr>
                <a:srgbClr val="0070C0"/>
              </a:buClr>
              <a:buSzPct val="15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E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spcAft>
                <a:spcPts val="1200"/>
              </a:spcAft>
              <a:buClr>
                <a:srgbClr val="0070C0"/>
              </a:buClr>
              <a:buSzPct val="15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es-ES" sz="2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466850" y="71438"/>
            <a:ext cx="7534275" cy="785812"/>
          </a:xfrm>
        </p:spPr>
        <p:txBody>
          <a:bodyPr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es-ES" sz="3600" b="1" i="1" dirty="0" smtClean="0">
                <a:solidFill>
                  <a:srgbClr val="FFFFCC"/>
                </a:solidFill>
                <a:latin typeface="Times New Roman" pitchFamily="16" charset="0"/>
              </a:rPr>
              <a:t> </a:t>
            </a:r>
            <a:endParaRPr lang="es-ES" b="1" i="1" dirty="0" smtClean="0">
              <a:solidFill>
                <a:srgbClr val="FFFFCC"/>
              </a:solidFill>
              <a:latin typeface="Times New Roman" pitchFamily="16" charset="0"/>
            </a:endParaRPr>
          </a:p>
        </p:txBody>
      </p:sp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-684584" y="260648"/>
            <a:ext cx="9144000" cy="576362"/>
          </a:xfrm>
          <a:prstGeom prst="rect">
            <a:avLst/>
          </a:prstGeom>
          <a:noFill/>
          <a:ln w="9360" cap="flat">
            <a:noFill/>
            <a:miter lim="800000"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lang="es-UY" sz="20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Consecuencias de la Inclusión en Listas de No Cumplimiento</a:t>
            </a:r>
            <a:endParaRPr lang="es-UY" sz="2000" b="1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8738" t="5481" r="30155"/>
          <a:stretch>
            <a:fillRect/>
          </a:stretch>
        </p:blipFill>
        <p:spPr bwMode="auto">
          <a:xfrm>
            <a:off x="6228184" y="3212976"/>
            <a:ext cx="267235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13618" t="26480" r="20000" b="14721"/>
          <a:stretch>
            <a:fillRect/>
          </a:stretch>
        </p:blipFill>
        <p:spPr bwMode="auto">
          <a:xfrm>
            <a:off x="4932040" y="836712"/>
            <a:ext cx="3918350" cy="195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14090" t="26238" r="37715" b="5481"/>
          <a:stretch>
            <a:fillRect/>
          </a:stretch>
        </p:blipFill>
        <p:spPr bwMode="auto">
          <a:xfrm>
            <a:off x="2411760" y="4221088"/>
            <a:ext cx="3096344" cy="2467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Logo SENACLAFT HR.png"/>
          <p:cNvPicPr>
            <a:picLocks noChangeAspect="1"/>
          </p:cNvPicPr>
          <p:nvPr/>
        </p:nvPicPr>
        <p:blipFill>
          <a:blip r:embed="rId6" cstate="print"/>
          <a:srcRect r="6250" b="-2041"/>
          <a:stretch>
            <a:fillRect/>
          </a:stretch>
        </p:blipFill>
        <p:spPr>
          <a:xfrm>
            <a:off x="7812360" y="4515"/>
            <a:ext cx="1331640" cy="9864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7327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			</a:t>
            </a:r>
            <a:r>
              <a:rPr lang="es-UY" altLang="es-ES_tradnl" sz="3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es-UY" altLang="es-ES_tradnl" sz="20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824536"/>
          </a:xfrm>
        </p:spPr>
        <p:txBody>
          <a:bodyPr/>
          <a:lstStyle/>
          <a:p>
            <a:pPr>
              <a:buNone/>
            </a:pPr>
            <a:r>
              <a:rPr lang="es-ES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	</a:t>
            </a: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Aprobación de proyecto de ley FT </a:t>
            </a: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Decreto reglamentario FT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Difusión de la ENR y de la Estrategia Nacional contra el LA/FT</a:t>
            </a: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Análisis de riesgos sectoriales y emisión de nuevas reglamentaciones (SF y SNF)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UY" dirty="0"/>
          </a:p>
        </p:txBody>
      </p:sp>
      <p:sp>
        <p:nvSpPr>
          <p:cNvPr id="10" name="9 Rectángulo"/>
          <p:cNvSpPr/>
          <p:nvPr/>
        </p:nvSpPr>
        <p:spPr>
          <a:xfrm>
            <a:off x="611560" y="1412777"/>
            <a:ext cx="79208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6563072" cy="121729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UY" altLang="es-ES_tradnl" sz="3200" b="1" dirty="0" smtClean="0">
                <a:ln>
                  <a:solidFill>
                    <a:schemeClr val="bg2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				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864096"/>
          </a:xfrm>
        </p:spPr>
        <p:txBody>
          <a:bodyPr/>
          <a:lstStyle/>
          <a:p>
            <a:pPr algn="ctr">
              <a:buNone/>
            </a:pPr>
            <a:r>
              <a:rPr lang="es-UY" altLang="es-ES_tradnl" sz="36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Agenda</a:t>
            </a:r>
          </a:p>
          <a:p>
            <a:pPr>
              <a:buNone/>
            </a:pPr>
            <a:endParaRPr lang="es-UY" dirty="0" smtClean="0"/>
          </a:p>
        </p:txBody>
      </p:sp>
      <p:sp>
        <p:nvSpPr>
          <p:cNvPr id="10" name="9 Rectángulo"/>
          <p:cNvSpPr/>
          <p:nvPr/>
        </p:nvSpPr>
        <p:spPr>
          <a:xfrm>
            <a:off x="395536" y="1196752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Implementación de un sistema de estadísticas en materia de LA/FT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Implementación del Registro de Accionistas y Beneficiario Final (Ley 19.484) 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ES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Reforzar cumplimiento de los sujetos obligados: DDC y ROS (SF y SNF) </a:t>
            </a:r>
          </a:p>
          <a:p>
            <a:pPr>
              <a:buFontTx/>
              <a:buChar char="-"/>
            </a:pPr>
            <a:endParaRPr lang="es-ES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 txBox="1">
            <a:spLocks noGrp="1"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 sz="1400"/>
          </a:p>
        </p:txBody>
      </p:sp>
      <p:sp>
        <p:nvSpPr>
          <p:cNvPr id="36867" name="Rectangle 6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es-ES" sz="1400"/>
          </a:p>
        </p:txBody>
      </p:sp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1200">
              <a:solidFill>
                <a:srgbClr val="898989"/>
              </a:solidFill>
              <a:latin typeface="Century Gothic" pitchFamily="34" charset="0"/>
            </a:endParaRPr>
          </a:p>
        </p:txBody>
      </p:sp>
      <p:sp>
        <p:nvSpPr>
          <p:cNvPr id="36869" name="Text Box 3"/>
          <p:cNvSpPr txBox="1">
            <a:spLocks noChangeArrowheads="1"/>
          </p:cNvSpPr>
          <p:nvPr/>
        </p:nvSpPr>
        <p:spPr bwMode="auto">
          <a:xfrm>
            <a:off x="468313" y="6492875"/>
            <a:ext cx="2133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1200">
              <a:solidFill>
                <a:srgbClr val="898989"/>
              </a:solidFill>
              <a:latin typeface="Century Gothic" pitchFamily="34" charset="0"/>
            </a:endParaRPr>
          </a:p>
        </p:txBody>
      </p:sp>
      <p:sp>
        <p:nvSpPr>
          <p:cNvPr id="36870" name="Text Box 4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1200">
              <a:solidFill>
                <a:srgbClr val="898989"/>
              </a:solidFill>
              <a:latin typeface="Century Gothic" pitchFamily="34" charset="0"/>
            </a:endParaRPr>
          </a:p>
        </p:txBody>
      </p:sp>
      <p:sp>
        <p:nvSpPr>
          <p:cNvPr id="36871" name="Text Box 5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s-ES" sz="2500">
              <a:solidFill>
                <a:schemeClr val="bg1"/>
              </a:solidFill>
            </a:endParaRPr>
          </a:p>
        </p:txBody>
      </p:sp>
      <p:sp>
        <p:nvSpPr>
          <p:cNvPr id="34824" name="Text Box 6"/>
          <p:cNvSpPr txBox="1">
            <a:spLocks noChangeArrowheads="1"/>
          </p:cNvSpPr>
          <p:nvPr/>
        </p:nvSpPr>
        <p:spPr bwMode="auto">
          <a:xfrm>
            <a:off x="-180528" y="-315416"/>
            <a:ext cx="8820150" cy="65527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658813" indent="-658813" algn="ctr"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s-ES_tradnl" sz="2000" i="1" dirty="0">
                <a:solidFill>
                  <a:srgbClr val="000000"/>
                </a:solidFill>
                <a:latin typeface="Century Gothic" pitchFamily="34" charset="0"/>
              </a:rPr>
              <a:t>	</a:t>
            </a:r>
            <a:endParaRPr lang="es-ES_tradnl" sz="4000" dirty="0">
              <a:solidFill>
                <a:srgbClr val="0B5395"/>
              </a:solidFill>
              <a:latin typeface="Century Gothic" pitchFamily="34" charset="0"/>
            </a:endParaRPr>
          </a:p>
          <a:p>
            <a:pPr marL="658813" indent="-658813" algn="ctr"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4000" b="1" dirty="0">
              <a:solidFill>
                <a:srgbClr val="0B5395"/>
              </a:solidFill>
              <a:latin typeface="Century Gothic" pitchFamily="34" charset="0"/>
            </a:endParaRPr>
          </a:p>
          <a:p>
            <a:pPr marL="658813" indent="-658813" algn="ctr"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3200" b="1" dirty="0">
              <a:solidFill>
                <a:srgbClr val="0B5395"/>
              </a:solidFill>
            </a:endParaRPr>
          </a:p>
          <a:p>
            <a:pPr marL="658813" indent="-658813" algn="ctr"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3200" dirty="0" smtClean="0">
              <a:solidFill>
                <a:srgbClr val="0B5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658813" indent="-658813" algn="ctr"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3200" dirty="0" smtClean="0">
              <a:solidFill>
                <a:srgbClr val="0B5395"/>
              </a:solidFill>
              <a:latin typeface="Arial" pitchFamily="34" charset="0"/>
              <a:cs typeface="Arial" pitchFamily="34" charset="0"/>
            </a:endParaRPr>
          </a:p>
          <a:p>
            <a:pPr marL="658813" indent="-658813" algn="ctr" defTabSz="449263"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s-ES_tradnl" sz="3200" dirty="0" smtClean="0">
                <a:solidFill>
                  <a:srgbClr val="0B5395"/>
                </a:solidFill>
                <a:latin typeface="Arial" pitchFamily="34" charset="0"/>
                <a:cs typeface="Arial" pitchFamily="34" charset="0"/>
              </a:rPr>
              <a:t>Gracias por su atención</a:t>
            </a:r>
            <a:endParaRPr lang="es-ES_tradnl" sz="3200" dirty="0" smtClean="0">
              <a:solidFill>
                <a:srgbClr val="0B5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defTabSz="449263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2000" dirty="0" smtClean="0">
              <a:solidFill>
                <a:srgbClr val="0B5395"/>
              </a:solidFill>
              <a:latin typeface="Arial" pitchFamily="34" charset="0"/>
              <a:cs typeface="Arial" pitchFamily="34" charset="0"/>
            </a:endParaRPr>
          </a:p>
          <a:p>
            <a:pPr algn="ctr" defTabSz="449263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s-ES_tradnl" sz="2000" dirty="0" smtClean="0">
                <a:solidFill>
                  <a:srgbClr val="0B5395"/>
                </a:solidFill>
                <a:latin typeface="Arial" pitchFamily="34" charset="0"/>
                <a:cs typeface="Arial" pitchFamily="34" charset="0"/>
              </a:rPr>
              <a:t>Secretaría Nacional para la Lucha Contra el Lavado de Activos y el Financiamiento del Terrorismo (SENACLAFT)</a:t>
            </a:r>
          </a:p>
          <a:p>
            <a:pPr algn="ctr" defTabSz="449263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2000" dirty="0" smtClean="0">
              <a:solidFill>
                <a:srgbClr val="0B5395"/>
              </a:solidFill>
              <a:latin typeface="Arial" pitchFamily="34" charset="0"/>
              <a:cs typeface="Arial" pitchFamily="34" charset="0"/>
              <a:hlinkClick r:id="rId3"/>
            </a:endParaRPr>
          </a:p>
          <a:p>
            <a:pPr algn="ctr" defTabSz="449263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s-ES_tradnl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hlinkClick r:id="rId3"/>
              </a:rPr>
              <a:t>secantilavado@presidencia.gub.uy</a:t>
            </a:r>
            <a:endParaRPr lang="es-ES_tradnl" sz="20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defTabSz="449263">
              <a:lnSpc>
                <a:spcPct val="150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s-ES_tradnl" sz="20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https://www.presidencia.gub.uy/antilavado</a:t>
            </a:r>
            <a:endParaRPr lang="es-ES_tradnl" sz="20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58813" indent="-658813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2000" dirty="0">
              <a:solidFill>
                <a:srgbClr val="0B5395"/>
              </a:solidFill>
              <a:latin typeface="Arial" pitchFamily="34" charset="0"/>
              <a:cs typeface="Arial" pitchFamily="34" charset="0"/>
            </a:endParaRPr>
          </a:p>
          <a:p>
            <a:pPr marL="658813" indent="-658813" defTabSz="449263">
              <a:spcBef>
                <a:spcPts val="5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es-ES_tradnl" sz="2000" dirty="0">
              <a:solidFill>
                <a:srgbClr val="0B5395"/>
              </a:solidFill>
              <a:latin typeface="Arial" pitchFamily="34" charset="0"/>
              <a:cs typeface="Arial" pitchFamily="34" charset="0"/>
            </a:endParaRPr>
          </a:p>
          <a:p>
            <a:pPr marL="658813" indent="-658813" algn="r" defTabSz="449263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6040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s-MX" sz="2000" b="1" dirty="0">
                <a:solidFill>
                  <a:srgbClr val="0B5395"/>
                </a:solidFill>
                <a:latin typeface="Century Gothic" pitchFamily="34" charset="0"/>
              </a:rPr>
              <a:t>	</a:t>
            </a:r>
          </a:p>
        </p:txBody>
      </p:sp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539750" y="6381750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s-ES" sz="2500">
              <a:solidFill>
                <a:schemeClr val="bg1"/>
              </a:solidFill>
            </a:endParaRPr>
          </a:p>
        </p:txBody>
      </p:sp>
      <p:sp>
        <p:nvSpPr>
          <p:cNvPr id="36874" name="Text Box 9"/>
          <p:cNvSpPr txBox="1">
            <a:spLocks noChangeArrowheads="1"/>
          </p:cNvSpPr>
          <p:nvPr/>
        </p:nvSpPr>
        <p:spPr bwMode="auto">
          <a:xfrm>
            <a:off x="6588125" y="6381750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 defTabSz="449263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_tradnl" sz="1400">
              <a:solidFill>
                <a:srgbClr val="000000"/>
              </a:solidFill>
            </a:endParaRPr>
          </a:p>
        </p:txBody>
      </p:sp>
      <p:sp>
        <p:nvSpPr>
          <p:cNvPr id="36875" name="Rectangle 10"/>
          <p:cNvSpPr>
            <a:spLocks noChangeArrowheads="1"/>
          </p:cNvSpPr>
          <p:nvPr/>
        </p:nvSpPr>
        <p:spPr bwMode="auto">
          <a:xfrm>
            <a:off x="0" y="2525713"/>
            <a:ext cx="18415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s-ES" sz="2500">
              <a:solidFill>
                <a:schemeClr val="bg1"/>
              </a:solidFill>
            </a:endParaRPr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>
            <a:off x="4643438" y="1643063"/>
            <a:ext cx="1587" cy="71437"/>
          </a:xfrm>
          <a:prstGeom prst="line">
            <a:avLst/>
          </a:prstGeom>
          <a:noFill/>
          <a:ln w="9360">
            <a:solidFill>
              <a:srgbClr val="0A6DC6"/>
            </a:solidFill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18" name="17 Imagen" descr="Logo SENACLAFT HR.png"/>
          <p:cNvPicPr>
            <a:picLocks noChangeAspect="1"/>
          </p:cNvPicPr>
          <p:nvPr/>
        </p:nvPicPr>
        <p:blipFill>
          <a:blip r:embed="rId4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Nacional de Riesgos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Consultoría del BID (años 2015 y 2016)</a:t>
            </a:r>
          </a:p>
          <a:p>
            <a:pPr algn="just">
              <a:buFontTx/>
              <a:buChar char="-"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Principales amenazas y sectores vulnerables</a:t>
            </a:r>
          </a:p>
          <a:p>
            <a:pPr algn="just">
              <a:buFontTx/>
              <a:buChar char="-"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Determinación de áreas prioritarias de acción</a:t>
            </a:r>
          </a:p>
          <a:p>
            <a:pPr algn="just">
              <a:buFontTx/>
              <a:buChar char="-"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Medidas adoptadas </a:t>
            </a: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Nacional de Riesgos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586282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Principales amenazas locales: </a:t>
            </a:r>
          </a:p>
          <a:p>
            <a:pPr algn="just">
              <a:buNone/>
            </a:pPr>
            <a:r>
              <a:rPr lang="es-UY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narcotráfico, contrabando, delitos marcarios, delitos fiscales, otros</a:t>
            </a:r>
          </a:p>
          <a:p>
            <a:pPr algn="just">
              <a:buFontTx/>
              <a:buChar char="-"/>
            </a:pPr>
            <a:endParaRPr lang="es-UY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Principales amenazas del exterior: </a:t>
            </a:r>
          </a:p>
          <a:p>
            <a:pPr algn="just">
              <a:buNone/>
            </a:pPr>
            <a:r>
              <a:rPr lang="es-UY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narcotráfico, corrupción, delitos fiscales, otros</a:t>
            </a:r>
          </a:p>
          <a:p>
            <a:pPr algn="just">
              <a:buNone/>
            </a:pPr>
            <a:endParaRPr lang="es-UY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Sectores más vulnerables: </a:t>
            </a:r>
          </a:p>
          <a:p>
            <a:pPr>
              <a:buNone/>
            </a:pPr>
            <a:r>
              <a:rPr lang="es-UY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	financiero, societario, inmobiliario y zonas francas</a:t>
            </a: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Nacional de Riesgos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Áreas prioritarias de acción</a:t>
            </a: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Necesidad de ampliar delitos precedentes (especialmente el delito tributario) y sujetos obligados</a:t>
            </a:r>
          </a:p>
          <a:p>
            <a:pPr algn="just">
              <a:buFontTx/>
              <a:buChar char="-"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Necesidad de actualizar la legislación y procedimientos contra el FT y PADM</a:t>
            </a:r>
          </a:p>
          <a:p>
            <a:pPr algn="just">
              <a:buNone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s-UY" sz="32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Nacional de Riesgos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None/>
            </a:pP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Áreas prioritarias </a:t>
            </a: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Déficit en el control de las APNFD y Organizaciones sin fines de lucro (OSFL)</a:t>
            </a: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sz="3200" dirty="0" smtClean="0">
                <a:solidFill>
                  <a:srgbClr val="0B5395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Consolidar el control sobre sociedades nacionales y la identificación de sus beneficiarios finales</a:t>
            </a:r>
          </a:p>
          <a:p>
            <a:pPr algn="just">
              <a:buNone/>
            </a:pPr>
            <a:endParaRPr lang="es-ES" sz="3200" dirty="0" smtClean="0">
              <a:solidFill>
                <a:srgbClr val="0B5395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endParaRPr lang="es-ES" sz="3200" dirty="0" smtClean="0">
              <a:solidFill>
                <a:srgbClr val="0B5395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>
              <a:buNone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Nacional de Riesgos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Medidas adoptadas</a:t>
            </a: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es-UY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Designación de la SENACLAFT como organismo supervisor de las APNFD (Ley 19.355 del 19/12/15 con vigencia 01/01/2016).</a:t>
            </a:r>
          </a:p>
          <a:p>
            <a:pPr algn="just">
              <a:buNone/>
            </a:pPr>
            <a:endParaRPr lang="es-UY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s-UY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Aprobación de la Ley 19.484 de 05/01/2017 que establece la obligación de identificar al beneficiario final en las personas jurídicas.</a:t>
            </a:r>
            <a:endParaRPr lang="es-UY" sz="28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44" y="285728"/>
            <a:ext cx="7000924" cy="2071702"/>
          </a:xfrm>
        </p:spPr>
        <p:txBody>
          <a:bodyPr>
            <a:normAutofit/>
          </a:bodyPr>
          <a:lstStyle/>
          <a:p>
            <a:pPr algn="ctr"/>
            <a:r>
              <a:rPr lang="es-UY" sz="2800" dirty="0" smtClean="0">
                <a:effectLst/>
              </a:rPr>
              <a:t> 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Evaluación Nacional de Riesgos</a:t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UY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UY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514274"/>
          </a:xfrm>
        </p:spPr>
        <p:txBody>
          <a:bodyPr/>
          <a:lstStyle/>
          <a:p>
            <a:pPr algn="just">
              <a:buNone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s-UY" sz="32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Medidas adoptadas</a:t>
            </a:r>
          </a:p>
          <a:p>
            <a:pPr algn="just">
              <a:buNone/>
            </a:pPr>
            <a:endParaRPr lang="es-UY" sz="32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Presentación ante el Parlamento Nacional de dos proyectos de ley que actualizan toda la normativa en materia de LA/FT</a:t>
            </a:r>
          </a:p>
          <a:p>
            <a:pPr algn="just">
              <a:buFontTx/>
              <a:buChar char="-"/>
            </a:pPr>
            <a:endParaRPr lang="es-UY" sz="32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UY" sz="32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Nueva Estrategia Nacional contra el LA/FT para atender áreas prioritarias pendientes</a:t>
            </a:r>
            <a:endParaRPr lang="es-UY" sz="28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 descr="Logo SENACLAFT HR.png"/>
          <p:cNvPicPr>
            <a:picLocks noChangeAspect="1"/>
          </p:cNvPicPr>
          <p:nvPr/>
        </p:nvPicPr>
        <p:blipFill>
          <a:blip r:embed="rId2" cstate="print"/>
          <a:srcRect r="6250" b="-2041"/>
          <a:stretch>
            <a:fillRect/>
          </a:stretch>
        </p:blipFill>
        <p:spPr>
          <a:xfrm>
            <a:off x="7401032" y="4515"/>
            <a:ext cx="1742968" cy="129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Diapositiva 1 - &amp;quot;  &amp;quot;&quot;/&gt;&lt;property id=&quot;20307&quot; value=&quot;256&quot;/&gt;&lt;/object&gt;&lt;object type=&quot;3&quot; unique_id=&quot;10005&quot;&gt;&lt;property id=&quot;20148&quot; value=&quot;5&quot;/&gt;&lt;property id=&quot;20300&quot; value=&quot;Diapositiva 2&quot;/&gt;&lt;property id=&quot;20307&quot; value=&quot;332&quot;/&gt;&lt;/object&gt;&lt;object type=&quot;3&quot; unique_id=&quot;10006&quot;&gt;&lt;property id=&quot;20148&quot; value=&quot;5&quot;/&gt;&lt;property id=&quot;20300&quot; value=&quot;Diapositiva 3&quot;/&gt;&lt;property id=&quot;20307&quot; value=&quot;327&quot;/&gt;&lt;/object&gt;&lt;object type=&quot;3&quot; unique_id=&quot;10007&quot;&gt;&lt;property id=&quot;20148&quot; value=&quot;5&quot;/&gt;&lt;property id=&quot;20300&quot; value=&quot;Diapositiva 4&quot;/&gt;&lt;property id=&quot;20307&quot; value=&quot;366&quot;/&gt;&lt;/object&gt;&lt;object type=&quot;3&quot; unique_id=&quot;10010&quot;&gt;&lt;property id=&quot;20148&quot; value=&quot;5&quot;/&gt;&lt;property id=&quot;20300&quot; value=&quot;Diapositiva 6&quot;/&gt;&lt;property id=&quot;20307&quot; value=&quot;341&quot;/&gt;&lt;/object&gt;&lt;object type=&quot;3&quot; unique_id=&quot;10011&quot;&gt;&lt;property id=&quot;20148&quot; value=&quot;5&quot;/&gt;&lt;property id=&quot;20300&quot; value=&quot;Diapositiva 8&quot;/&gt;&lt;property id=&quot;20307&quot; value=&quot;342&quot;/&gt;&lt;/object&gt;&lt;object type=&quot;3&quot; unique_id=&quot;10012&quot;&gt;&lt;property id=&quot;20148&quot; value=&quot;5&quot;/&gt;&lt;property id=&quot;20300&quot; value=&quot;Diapositiva 9&quot;/&gt;&lt;property id=&quot;20307&quot; value=&quot;355&quot;/&gt;&lt;/object&gt;&lt;object type=&quot;3&quot; unique_id=&quot;10013&quot;&gt;&lt;property id=&quot;20148&quot; value=&quot;5&quot;/&gt;&lt;property id=&quot;20300&quot; value=&quot;Diapositiva 10&quot;/&gt;&lt;property id=&quot;20307&quot; value=&quot;375&quot;/&gt;&lt;/object&gt;&lt;object type=&quot;3&quot; unique_id=&quot;10014&quot;&gt;&lt;property id=&quot;20148&quot; value=&quot;5&quot;/&gt;&lt;property id=&quot;20300&quot; value=&quot;Diapositiva 11&quot;/&gt;&lt;property id=&quot;20307&quot; value=&quot;340&quot;/&gt;&lt;/object&gt;&lt;object type=&quot;3&quot; unique_id=&quot;10015&quot;&gt;&lt;property id=&quot;20148&quot; value=&quot;5&quot;/&gt;&lt;property id=&quot;20300&quot; value=&quot;Diapositiva 12&quot;/&gt;&lt;property id=&quot;20307&quot; value=&quot;349&quot;/&gt;&lt;/object&gt;&lt;object type=&quot;3&quot; unique_id=&quot;10016&quot;&gt;&lt;property id=&quot;20148&quot; value=&quot;5&quot;/&gt;&lt;property id=&quot;20300&quot; value=&quot;Diapositiva 13&quot;/&gt;&lt;property id=&quot;20307&quot; value=&quot;353&quot;/&gt;&lt;/object&gt;&lt;object type=&quot;3&quot; unique_id=&quot;10017&quot;&gt;&lt;property id=&quot;20148&quot; value=&quot;5&quot;/&gt;&lt;property id=&quot;20300&quot; value=&quot;Diapositiva 14&quot;/&gt;&lt;property id=&quot;20307&quot; value=&quot;350&quot;/&gt;&lt;/object&gt;&lt;object type=&quot;3&quot; unique_id=&quot;10019&quot;&gt;&lt;property id=&quot;20148&quot; value=&quot;5&quot;/&gt;&lt;property id=&quot;20300&quot; value=&quot;Diapositiva 15 - &amp;quot;DECRETO REGLAMENTARIO Nº 355/010  ART. 4º.-Debida Diligencia común  1) Personas físicas  a- nombre y apellid&quot;/&gt;&lt;property id=&quot;20307&quot; value=&quot;369&quot;/&gt;&lt;/object&gt;&lt;object type=&quot;3&quot; unique_id=&quot;10020&quot;&gt;&lt;property id=&quot;20148&quot; value=&quot;5&quot;/&gt;&lt;property id=&quot;20300&quot; value=&quot;Diapositiva 16&quot;/&gt;&lt;property id=&quot;20307&quot; value=&quot;370&quot;/&gt;&lt;/object&gt;&lt;object type=&quot;3&quot; unique_id=&quot;10021&quot;&gt;&lt;property id=&quot;20148&quot; value=&quot;5&quot;/&gt;&lt;property id=&quot;20300&quot; value=&quot;Diapositiva 17&quot;/&gt;&lt;property id=&quot;20307&quot; value=&quot;371&quot;/&gt;&lt;/object&gt;&lt;object type=&quot;3&quot; unique_id=&quot;10022&quot;&gt;&lt;property id=&quot;20148&quot; value=&quot;5&quot;/&gt;&lt;property id=&quot;20300&quot; value=&quot;Diapositiva 19&quot;/&gt;&lt;property id=&quot;20307&quot; value=&quot;372&quot;/&gt;&lt;/object&gt;&lt;object type=&quot;3&quot; unique_id=&quot;10023&quot;&gt;&lt;property id=&quot;20148&quot; value=&quot;5&quot;/&gt;&lt;property id=&quot;20300&quot; value=&quot;Diapositiva 21&quot;/&gt;&lt;property id=&quot;20307&quot; value=&quot;373&quot;/&gt;&lt;/object&gt;&lt;object type=&quot;3&quot; unique_id=&quot;10024&quot;&gt;&lt;property id=&quot;20148&quot; value=&quot;5&quot;/&gt;&lt;property id=&quot;20300&quot; value=&quot;Diapositiva 23&quot;/&gt;&lt;property id=&quot;20307&quot; value=&quot;360&quot;/&gt;&lt;/object&gt;&lt;object type=&quot;3&quot; unique_id=&quot;10025&quot;&gt;&lt;property id=&quot;20148&quot; value=&quot;5&quot;/&gt;&lt;property id=&quot;20300&quot; value=&quot;Diapositiva 24&quot;/&gt;&lt;property id=&quot;20307&quot; value=&quot;359&quot;/&gt;&lt;/object&gt;&lt;object type=&quot;3&quot; unique_id=&quot;10026&quot;&gt;&lt;property id=&quot;20148&quot; value=&quot;5&quot;/&gt;&lt;property id=&quot;20300&quot; value=&quot;Diapositiva 25&quot;/&gt;&lt;property id=&quot;20307&quot; value=&quot;363&quot;/&gt;&lt;/object&gt;&lt;object type=&quot;3&quot; unique_id=&quot;10027&quot;&gt;&lt;property id=&quot;20148&quot; value=&quot;5&quot;/&gt;&lt;property id=&quot;20300&quot; value=&quot;Diapositiva 26&quot;/&gt;&lt;property id=&quot;20307&quot; value=&quot;326&quot;/&gt;&lt;/object&gt;&lt;object type=&quot;3&quot; unique_id=&quot;10028&quot;&gt;&lt;property id=&quot;20148&quot; value=&quot;5&quot;/&gt;&lt;property id=&quot;20300&quot; value=&quot;Diapositiva 27&quot;/&gt;&lt;property id=&quot;20307&quot; value=&quot;337&quot;/&gt;&lt;/object&gt;&lt;object type=&quot;3&quot; unique_id=&quot;10029&quot;&gt;&lt;property id=&quot;20148&quot; value=&quot;5&quot;/&gt;&lt;property id=&quot;20300&quot; value=&quot;Diapositiva 28 - &amp;quot;COMITÉ DE RELACIONAMIENTO CON APNFDs&amp;quot;&quot;/&gt;&lt;property id=&quot;20307&quot; value=&quot;368&quot;/&gt;&lt;/object&gt;&lt;object type=&quot;3&quot; unique_id=&quot;10030&quot;&gt;&lt;property id=&quot;20148&quot; value=&quot;5&quot;/&gt;&lt;property id=&quot;20300&quot; value=&quot;Diapositiva 29 - &amp;quot;COMITÉ DE RELACIONAMIENTO CON APNFDs&amp;quot;&quot;/&gt;&lt;property id=&quot;20307&quot; value=&quot;374&quot;/&gt;&lt;/object&gt;&lt;object type=&quot;3&quot; unique_id=&quot;10031&quot;&gt;&lt;property id=&quot;20148&quot; value=&quot;5&quot;/&gt;&lt;property id=&quot;20300&quot; value=&quot;Diapositiva 30&quot;/&gt;&lt;property id=&quot;20307&quot; value=&quot;312&quot;/&gt;&lt;/object&gt;&lt;object type=&quot;3&quot; unique_id=&quot;10311&quot;&gt;&lt;property id=&quot;20148&quot; value=&quot;5&quot;/&gt;&lt;property id=&quot;20300&quot; value=&quot;Diapositiva 5&quot;/&gt;&lt;property id=&quot;20307&quot; value=&quot;376&quot;/&gt;&lt;/object&gt;&lt;object type=&quot;3&quot; unique_id=&quot;10616&quot;&gt;&lt;property id=&quot;20148&quot; value=&quot;5&quot;/&gt;&lt;property id=&quot;20300&quot; value=&quot;Diapositiva 18&quot;/&gt;&lt;property id=&quot;20307&quot; value=&quot;378&quot;/&gt;&lt;/object&gt;&lt;object type=&quot;3&quot; unique_id=&quot;10772&quot;&gt;&lt;property id=&quot;20148&quot; value=&quot;5&quot;/&gt;&lt;property id=&quot;20300&quot; value=&quot;Diapositiva 20&quot;/&gt;&lt;property id=&quot;20307&quot; value=&quot;379&quot;/&gt;&lt;/object&gt;&lt;object type=&quot;3&quot; unique_id=&quot;10869&quot;&gt;&lt;property id=&quot;20148&quot; value=&quot;5&quot;/&gt;&lt;property id=&quot;20300&quot; value=&quot;Diapositiva 22&quot;/&gt;&lt;property id=&quot;20307&quot; value=&quot;380&quot;/&gt;&lt;/object&gt;&lt;object type=&quot;3&quot; unique_id=&quot;11266&quot;&gt;&lt;property id=&quot;20148&quot; value=&quot;5&quot;/&gt;&lt;property id=&quot;20300&quot; value=&quot;Diapositiva 7&quot;/&gt;&lt;property id=&quot;20307&quot; value=&quot;382&quot;/&gt;&lt;/object&gt;&lt;object type=&quot;3&quot; unique_id=&quot;11267&quot;&gt;&lt;property id=&quot;20148&quot; value=&quot;5&quot;/&gt;&lt;property id=&quot;20300&quot; value=&quot;Diapositiva 31&quot;/&gt;&lt;property id=&quot;20307&quot; value=&quot;381&quot;/&gt;&lt;/object&gt;&lt;/object&gt;&lt;object type=&quot;8&quot; unique_id=&quot;10062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4530</TotalTime>
  <Words>699</Words>
  <Application>Microsoft Office PowerPoint</Application>
  <PresentationFormat>Presentación en pantalla (4:3)</PresentationFormat>
  <Paragraphs>262</Paragraphs>
  <Slides>33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Brío</vt:lpstr>
      <vt:lpstr>  </vt:lpstr>
      <vt:lpstr>   </vt:lpstr>
      <vt:lpstr>   </vt:lpstr>
      <vt:lpstr>  Evaluación Nacional de Riesgos   </vt:lpstr>
      <vt:lpstr>  Evaluación Nacional de Riesgos   </vt:lpstr>
      <vt:lpstr>  Evaluación Nacional de Riesgos   </vt:lpstr>
      <vt:lpstr>  Evaluación Nacional de Riesgos   </vt:lpstr>
      <vt:lpstr>  Evaluación Nacional de Riesgos   </vt:lpstr>
      <vt:lpstr>  Evaluación Nacional de Riesgos   </vt:lpstr>
      <vt:lpstr> Estrategia Nacional contra el LA/FT    </vt:lpstr>
      <vt:lpstr>  Estrategia Nacional  Aspectos legales</vt:lpstr>
      <vt:lpstr>    Estrategia Nacional Nueva reglamentación SNF</vt:lpstr>
      <vt:lpstr>  Estrategia Nacional  Nueva reglamentación SNF</vt:lpstr>
      <vt:lpstr>  Estrategia Nacional  Nueva reglamentación SNF</vt:lpstr>
      <vt:lpstr>    Estrategia Nacional Nueva reglamentación SNF</vt:lpstr>
      <vt:lpstr>Diapositiva 16</vt:lpstr>
      <vt:lpstr>  </vt:lpstr>
      <vt:lpstr>  </vt:lpstr>
      <vt:lpstr>  </vt:lpstr>
      <vt:lpstr> Supervisión del SNF</vt:lpstr>
      <vt:lpstr> Supervisión del SNF</vt:lpstr>
      <vt:lpstr>    Estrategia Nacional Supervisión del SNF</vt:lpstr>
      <vt:lpstr>Regulación y Supervisión del Sector No Financiero</vt:lpstr>
      <vt:lpstr>https://educanet.antel.com.uy</vt:lpstr>
      <vt:lpstr>Diapositiva 25</vt:lpstr>
      <vt:lpstr>Diapositiva 26</vt:lpstr>
      <vt:lpstr>Evaluación mutua de GAFILAT Etapas y plazos</vt:lpstr>
      <vt:lpstr>Evaluación mutua de GAFILAT </vt:lpstr>
      <vt:lpstr>Evaluación mutua de GAFILAT </vt:lpstr>
      <vt:lpstr> </vt:lpstr>
      <vt:lpstr>     Agenda</vt:lpstr>
      <vt:lpstr>     </vt:lpstr>
      <vt:lpstr>Diapositiva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mdarosa</dc:creator>
  <cp:lastModifiedBy>Usuario</cp:lastModifiedBy>
  <cp:revision>489</cp:revision>
  <dcterms:created xsi:type="dcterms:W3CDTF">2016-01-28T18:01:13Z</dcterms:created>
  <dcterms:modified xsi:type="dcterms:W3CDTF">2018-11-29T17:14:25Z</dcterms:modified>
</cp:coreProperties>
</file>