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472" r:id="rId2"/>
    <p:sldId id="382" r:id="rId3"/>
    <p:sldId id="474" r:id="rId4"/>
    <p:sldId id="490" r:id="rId5"/>
    <p:sldId id="491" r:id="rId6"/>
    <p:sldId id="492" r:id="rId7"/>
    <p:sldId id="494" r:id="rId8"/>
    <p:sldId id="475" r:id="rId9"/>
    <p:sldId id="476" r:id="rId10"/>
    <p:sldId id="477" r:id="rId11"/>
    <p:sldId id="478" r:id="rId12"/>
    <p:sldId id="480" r:id="rId13"/>
    <p:sldId id="479" r:id="rId14"/>
    <p:sldId id="481" r:id="rId15"/>
    <p:sldId id="482" r:id="rId16"/>
    <p:sldId id="483" r:id="rId17"/>
    <p:sldId id="484" r:id="rId18"/>
    <p:sldId id="485" r:id="rId19"/>
    <p:sldId id="486" r:id="rId20"/>
    <p:sldId id="487" r:id="rId21"/>
    <p:sldId id="488" r:id="rId22"/>
    <p:sldId id="489" r:id="rId23"/>
    <p:sldId id="495" r:id="rId24"/>
    <p:sldId id="298"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ción predeterminada" id="{9ACDE888-E0A2-4EEA-AC0C-3BAC659F2B8F}">
          <p14:sldIdLst>
            <p14:sldId id="472"/>
            <p14:sldId id="382"/>
            <p14:sldId id="474"/>
            <p14:sldId id="490"/>
            <p14:sldId id="491"/>
            <p14:sldId id="492"/>
            <p14:sldId id="494"/>
            <p14:sldId id="475"/>
            <p14:sldId id="476"/>
            <p14:sldId id="477"/>
            <p14:sldId id="478"/>
            <p14:sldId id="480"/>
            <p14:sldId id="479"/>
            <p14:sldId id="481"/>
            <p14:sldId id="482"/>
            <p14:sldId id="483"/>
            <p14:sldId id="484"/>
            <p14:sldId id="485"/>
            <p14:sldId id="486"/>
            <p14:sldId id="487"/>
            <p14:sldId id="488"/>
            <p14:sldId id="489"/>
            <p14:sldId id="495"/>
            <p14:sldId id="298"/>
          </p14:sldIdLst>
        </p14:section>
      </p14:sectionLst>
    </p:ex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es Filippelli" initials="IF" lastIdx="1" clrIdx="0">
    <p:extLst>
      <p:ext uri="{19B8F6BF-5375-455C-9EA6-DF929625EA0E}">
        <p15:presenceInfo xmlns:p15="http://schemas.microsoft.com/office/powerpoint/2012/main" xmlns="" userId="Ines Filippel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1029" autoAdjust="0"/>
    <p:restoredTop sz="94660"/>
  </p:normalViewPr>
  <p:slideViewPr>
    <p:cSldViewPr snapToGrid="0">
      <p:cViewPr varScale="1">
        <p:scale>
          <a:sx n="106" d="100"/>
          <a:sy n="106" d="100"/>
        </p:scale>
        <p:origin x="-288"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UY"/>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F6C56-B59F-4463-BFEC-93151FE08656}" type="datetimeFigureOut">
              <a:rPr lang="es-UY" smtClean="0"/>
              <a:pPr/>
              <a:t>29/11/2018</a:t>
            </a:fld>
            <a:endParaRPr lang="es-UY"/>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UY"/>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UY"/>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0BA9B-4FE4-4E87-8A52-EE27D0F63A6F}" type="slidenum">
              <a:rPr lang="es-UY" smtClean="0"/>
              <a:pPr/>
              <a:t>‹Nº›</a:t>
            </a:fld>
            <a:endParaRPr lang="es-UY"/>
          </a:p>
        </p:txBody>
      </p:sp>
    </p:spTree>
    <p:extLst>
      <p:ext uri="{BB962C8B-B14F-4D97-AF65-F5344CB8AC3E}">
        <p14:creationId xmlns:p14="http://schemas.microsoft.com/office/powerpoint/2010/main" xmlns="" val="1449215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xmlns="" id="{48A6F0E5-F668-4CE5-9EC5-39E18C85AB36}"/>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26BC481-9959-47FA-BAC2-65333A53101A}" type="slidenum">
              <a:rPr lang="en-US" altLang="es-UY" smtClean="0"/>
              <a:pPr>
                <a:spcBef>
                  <a:spcPct val="0"/>
                </a:spcBef>
              </a:pPr>
              <a:t>1</a:t>
            </a:fld>
            <a:endParaRPr lang="en-US" altLang="es-UY"/>
          </a:p>
        </p:txBody>
      </p:sp>
      <p:sp>
        <p:nvSpPr>
          <p:cNvPr id="5123" name="Rectangle 2">
            <a:extLst>
              <a:ext uri="{FF2B5EF4-FFF2-40B4-BE49-F238E27FC236}">
                <a16:creationId xmlns:a16="http://schemas.microsoft.com/office/drawing/2014/main" xmlns="" id="{148B6021-D8DD-4FCC-B24C-964E95594945}"/>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xmlns="" id="{4E35DE23-F7DA-4B00-9D7C-0C04BE32F3AB}"/>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s-ES_tradnl" altLang="es-UY"/>
          </a:p>
        </p:txBody>
      </p:sp>
    </p:spTree>
    <p:extLst>
      <p:ext uri="{BB962C8B-B14F-4D97-AF65-F5344CB8AC3E}">
        <p14:creationId xmlns:p14="http://schemas.microsoft.com/office/powerpoint/2010/main" xmlns="" val="91670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5" name="Footer Placeholder 4"/>
          <p:cNvSpPr>
            <a:spLocks noGrp="1"/>
          </p:cNvSpPr>
          <p:nvPr>
            <p:ph type="ftr" sz="quarter" idx="11"/>
          </p:nvPr>
        </p:nvSpPr>
        <p:spPr/>
        <p:txBody>
          <a:bodyPr/>
          <a:lstStyle/>
          <a:p>
            <a:endParaRPr lang="es-UY"/>
          </a:p>
        </p:txBody>
      </p:sp>
      <p:sp>
        <p:nvSpPr>
          <p:cNvPr id="6" name="Slide Number Placeholder 5"/>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1960775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5" name="Footer Placeholder 4"/>
          <p:cNvSpPr>
            <a:spLocks noGrp="1"/>
          </p:cNvSpPr>
          <p:nvPr>
            <p:ph type="ftr" sz="quarter" idx="11"/>
          </p:nvPr>
        </p:nvSpPr>
        <p:spPr/>
        <p:txBody>
          <a:bodyPr/>
          <a:lstStyle/>
          <a:p>
            <a:endParaRPr lang="es-UY"/>
          </a:p>
        </p:txBody>
      </p:sp>
      <p:sp>
        <p:nvSpPr>
          <p:cNvPr id="6" name="Slide Number Placeholder 5"/>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1713764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5" name="Footer Placeholder 4"/>
          <p:cNvSpPr>
            <a:spLocks noGrp="1"/>
          </p:cNvSpPr>
          <p:nvPr>
            <p:ph type="ftr" sz="quarter" idx="11"/>
          </p:nvPr>
        </p:nvSpPr>
        <p:spPr/>
        <p:txBody>
          <a:bodyPr/>
          <a:lstStyle/>
          <a:p>
            <a:endParaRPr lang="es-UY"/>
          </a:p>
        </p:txBody>
      </p:sp>
      <p:sp>
        <p:nvSpPr>
          <p:cNvPr id="6" name="Slide Number Placeholder 5"/>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3920821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5" name="Footer Placeholder 4"/>
          <p:cNvSpPr>
            <a:spLocks noGrp="1"/>
          </p:cNvSpPr>
          <p:nvPr>
            <p:ph type="ftr" sz="quarter" idx="11"/>
          </p:nvPr>
        </p:nvSpPr>
        <p:spPr/>
        <p:txBody>
          <a:bodyPr/>
          <a:lstStyle/>
          <a:p>
            <a:endParaRPr lang="es-UY"/>
          </a:p>
        </p:txBody>
      </p:sp>
      <p:sp>
        <p:nvSpPr>
          <p:cNvPr id="6" name="Slide Number Placeholder 5"/>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356914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5" name="Footer Placeholder 4"/>
          <p:cNvSpPr>
            <a:spLocks noGrp="1"/>
          </p:cNvSpPr>
          <p:nvPr>
            <p:ph type="ftr" sz="quarter" idx="11"/>
          </p:nvPr>
        </p:nvSpPr>
        <p:spPr/>
        <p:txBody>
          <a:bodyPr/>
          <a:lstStyle/>
          <a:p>
            <a:endParaRPr lang="es-UY"/>
          </a:p>
        </p:txBody>
      </p:sp>
      <p:sp>
        <p:nvSpPr>
          <p:cNvPr id="6" name="Slide Number Placeholder 5"/>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3517243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6" name="Footer Placeholder 5"/>
          <p:cNvSpPr>
            <a:spLocks noGrp="1"/>
          </p:cNvSpPr>
          <p:nvPr>
            <p:ph type="ftr" sz="quarter" idx="11"/>
          </p:nvPr>
        </p:nvSpPr>
        <p:spPr/>
        <p:txBody>
          <a:bodyPr/>
          <a:lstStyle/>
          <a:p>
            <a:endParaRPr lang="es-UY"/>
          </a:p>
        </p:txBody>
      </p:sp>
      <p:sp>
        <p:nvSpPr>
          <p:cNvPr id="7" name="Slide Number Placeholder 6"/>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2334891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8" name="Footer Placeholder 7"/>
          <p:cNvSpPr>
            <a:spLocks noGrp="1"/>
          </p:cNvSpPr>
          <p:nvPr>
            <p:ph type="ftr" sz="quarter" idx="11"/>
          </p:nvPr>
        </p:nvSpPr>
        <p:spPr/>
        <p:txBody>
          <a:bodyPr/>
          <a:lstStyle/>
          <a:p>
            <a:endParaRPr lang="es-UY"/>
          </a:p>
        </p:txBody>
      </p:sp>
      <p:sp>
        <p:nvSpPr>
          <p:cNvPr id="9" name="Slide Number Placeholder 8"/>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855453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4" name="Footer Placeholder 3"/>
          <p:cNvSpPr>
            <a:spLocks noGrp="1"/>
          </p:cNvSpPr>
          <p:nvPr>
            <p:ph type="ftr" sz="quarter" idx="11"/>
          </p:nvPr>
        </p:nvSpPr>
        <p:spPr/>
        <p:txBody>
          <a:bodyPr/>
          <a:lstStyle/>
          <a:p>
            <a:endParaRPr lang="es-UY"/>
          </a:p>
        </p:txBody>
      </p:sp>
      <p:sp>
        <p:nvSpPr>
          <p:cNvPr id="5" name="Slide Number Placeholder 4"/>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321349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3" name="Footer Placeholder 2"/>
          <p:cNvSpPr>
            <a:spLocks noGrp="1"/>
          </p:cNvSpPr>
          <p:nvPr>
            <p:ph type="ftr" sz="quarter" idx="11"/>
          </p:nvPr>
        </p:nvSpPr>
        <p:spPr/>
        <p:txBody>
          <a:bodyPr/>
          <a:lstStyle/>
          <a:p>
            <a:endParaRPr lang="es-UY"/>
          </a:p>
        </p:txBody>
      </p:sp>
      <p:sp>
        <p:nvSpPr>
          <p:cNvPr id="4" name="Slide Number Placeholder 3"/>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2651366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6" name="Footer Placeholder 5"/>
          <p:cNvSpPr>
            <a:spLocks noGrp="1"/>
          </p:cNvSpPr>
          <p:nvPr>
            <p:ph type="ftr" sz="quarter" idx="11"/>
          </p:nvPr>
        </p:nvSpPr>
        <p:spPr/>
        <p:txBody>
          <a:bodyPr/>
          <a:lstStyle/>
          <a:p>
            <a:endParaRPr lang="es-UY"/>
          </a:p>
        </p:txBody>
      </p:sp>
      <p:sp>
        <p:nvSpPr>
          <p:cNvPr id="7" name="Slide Number Placeholder 6"/>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3658283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732462-9620-464B-A00D-12C075B1B91E}" type="datetimeFigureOut">
              <a:rPr lang="es-UY" smtClean="0"/>
              <a:pPr/>
              <a:t>29/11/2018</a:t>
            </a:fld>
            <a:endParaRPr lang="es-UY"/>
          </a:p>
        </p:txBody>
      </p:sp>
      <p:sp>
        <p:nvSpPr>
          <p:cNvPr id="6" name="Footer Placeholder 5"/>
          <p:cNvSpPr>
            <a:spLocks noGrp="1"/>
          </p:cNvSpPr>
          <p:nvPr>
            <p:ph type="ftr" sz="quarter" idx="11"/>
          </p:nvPr>
        </p:nvSpPr>
        <p:spPr/>
        <p:txBody>
          <a:bodyPr/>
          <a:lstStyle/>
          <a:p>
            <a:endParaRPr lang="es-UY"/>
          </a:p>
        </p:txBody>
      </p:sp>
      <p:sp>
        <p:nvSpPr>
          <p:cNvPr id="7" name="Slide Number Placeholder 6"/>
          <p:cNvSpPr>
            <a:spLocks noGrp="1"/>
          </p:cNvSpPr>
          <p:nvPr>
            <p:ph type="sldNum" sz="quarter" idx="12"/>
          </p:nvPr>
        </p:nvSpPr>
        <p:spPr/>
        <p:txBody>
          <a:body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138591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32462-9620-464B-A00D-12C075B1B91E}" type="datetimeFigureOut">
              <a:rPr lang="es-UY" smtClean="0"/>
              <a:pPr/>
              <a:t>29/11/2018</a:t>
            </a:fld>
            <a:endParaRPr lang="es-UY"/>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UY"/>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50DDFF-9D8D-4CE9-BB03-153E637C5A33}" type="slidenum">
              <a:rPr lang="es-UY" smtClean="0"/>
              <a:pPr/>
              <a:t>‹Nº›</a:t>
            </a:fld>
            <a:endParaRPr lang="es-UY"/>
          </a:p>
        </p:txBody>
      </p:sp>
    </p:spTree>
    <p:extLst>
      <p:ext uri="{BB962C8B-B14F-4D97-AF65-F5344CB8AC3E}">
        <p14:creationId xmlns:p14="http://schemas.microsoft.com/office/powerpoint/2010/main" xmlns="" val="11836936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xmlns="" id="{5B6FB3B9-3DB6-4CA3-88E3-EE0693CD7B97}"/>
              </a:ext>
            </a:extLst>
          </p:cNvPr>
          <p:cNvSpPr>
            <a:spLocks noGrp="1" noChangeArrowheads="1"/>
          </p:cNvSpPr>
          <p:nvPr>
            <p:ph type="ctrTitle"/>
          </p:nvPr>
        </p:nvSpPr>
        <p:spPr>
          <a:xfrm>
            <a:off x="543305" y="1512619"/>
            <a:ext cx="8057390" cy="2455517"/>
          </a:xfrm>
        </p:spPr>
        <p:txBody>
          <a:bodyPr>
            <a:normAutofit/>
          </a:bodyPr>
          <a:lstStyle/>
          <a:p>
            <a:pPr eaLnBrk="1" hangingPunct="1"/>
            <a:r>
              <a:rPr lang="es-AR" altLang="es-UY" sz="3600" b="1" dirty="0">
                <a:latin typeface="+mn-lt"/>
              </a:rPr>
              <a:t>Reglamentación de la Ley N° 19.574 de Lavado de Activos. </a:t>
            </a:r>
            <a:br>
              <a:rPr lang="es-AR" altLang="es-UY" sz="3600" b="1" dirty="0">
                <a:latin typeface="+mn-lt"/>
              </a:rPr>
            </a:br>
            <a:r>
              <a:rPr lang="es-AR" altLang="es-UY" sz="3600" b="1" dirty="0">
                <a:latin typeface="+mn-lt"/>
              </a:rPr>
              <a:t>Obligaciones y responsabilidades del Promotor Inmobiliario.</a:t>
            </a:r>
            <a:endParaRPr lang="en-US" altLang="es-UY" sz="3600" b="1" u="sng" dirty="0">
              <a:latin typeface="+mn-lt"/>
            </a:endParaRPr>
          </a:p>
        </p:txBody>
      </p:sp>
      <p:sp>
        <p:nvSpPr>
          <p:cNvPr id="3" name="2 Rectángulo">
            <a:extLst>
              <a:ext uri="{FF2B5EF4-FFF2-40B4-BE49-F238E27FC236}">
                <a16:creationId xmlns:a16="http://schemas.microsoft.com/office/drawing/2014/main" xmlns="" id="{67CE1C28-BCB9-4AE5-8695-25FE2F9040E9}"/>
              </a:ext>
            </a:extLst>
          </p:cNvPr>
          <p:cNvSpPr/>
          <p:nvPr/>
        </p:nvSpPr>
        <p:spPr>
          <a:xfrm>
            <a:off x="179388" y="115888"/>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UY"/>
          </a:p>
        </p:txBody>
      </p:sp>
      <p:pic>
        <p:nvPicPr>
          <p:cNvPr id="4100" name="4 Imagen">
            <a:extLst>
              <a:ext uri="{FF2B5EF4-FFF2-40B4-BE49-F238E27FC236}">
                <a16:creationId xmlns:a16="http://schemas.microsoft.com/office/drawing/2014/main" xmlns="" id="{06EB30B6-D4BE-4046-B1F2-EB9F671AEF7B}"/>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2339974" y="230964"/>
            <a:ext cx="4392613" cy="167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2">
            <a:extLst>
              <a:ext uri="{FF2B5EF4-FFF2-40B4-BE49-F238E27FC236}">
                <a16:creationId xmlns:a16="http://schemas.microsoft.com/office/drawing/2014/main" xmlns="" id="{B8DFE2FD-9375-4348-9883-200C173DD287}"/>
              </a:ext>
            </a:extLst>
          </p:cNvPr>
          <p:cNvSpPr txBox="1">
            <a:spLocks noChangeArrowheads="1"/>
          </p:cNvSpPr>
          <p:nvPr/>
        </p:nvSpPr>
        <p:spPr>
          <a:xfrm>
            <a:off x="5644655" y="5505172"/>
            <a:ext cx="3233530" cy="5158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altLang="es-UY" sz="2400" b="1" kern="0" dirty="0">
                <a:solidFill>
                  <a:srgbClr val="800000"/>
                </a:solidFill>
                <a:latin typeface="+mn-lt"/>
              </a:rPr>
              <a:t>Dr. Leonardo Costa</a:t>
            </a:r>
          </a:p>
        </p:txBody>
      </p:sp>
      <p:sp>
        <p:nvSpPr>
          <p:cNvPr id="6" name="Rectangle 2">
            <a:extLst>
              <a:ext uri="{FF2B5EF4-FFF2-40B4-BE49-F238E27FC236}">
                <a16:creationId xmlns:a16="http://schemas.microsoft.com/office/drawing/2014/main" xmlns="" id="{8ABA7A88-82DD-40FB-8879-BE7F0B6C444F}"/>
              </a:ext>
            </a:extLst>
          </p:cNvPr>
          <p:cNvSpPr txBox="1">
            <a:spLocks noChangeArrowheads="1"/>
          </p:cNvSpPr>
          <p:nvPr/>
        </p:nvSpPr>
        <p:spPr>
          <a:xfrm>
            <a:off x="3184559" y="5627273"/>
            <a:ext cx="8057390" cy="7873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altLang="es-UY" sz="2000" b="1" kern="0" dirty="0">
                <a:solidFill>
                  <a:srgbClr val="800000"/>
                </a:solidFill>
                <a:latin typeface="+mn-lt"/>
              </a:rPr>
              <a:t>29 Noviembre 2018</a:t>
            </a:r>
            <a:endParaRPr lang="en-US" altLang="es-UY" sz="2800" b="1" kern="0" dirty="0">
              <a:solidFill>
                <a:srgbClr val="800000"/>
              </a:solidFill>
              <a:latin typeface="+mn-lt"/>
            </a:endParaRPr>
          </a:p>
        </p:txBody>
      </p:sp>
      <p:pic>
        <p:nvPicPr>
          <p:cNvPr id="8" name="Imagen 7" descr="Image result for appcu logo">
            <a:extLst>
              <a:ext uri="{FF2B5EF4-FFF2-40B4-BE49-F238E27FC236}">
                <a16:creationId xmlns:a16="http://schemas.microsoft.com/office/drawing/2014/main" xmlns="" id="{CE2DFDE5-BF28-4FC1-8793-C886174E385D}"/>
              </a:ext>
            </a:extLst>
          </p:cNvPr>
          <p:cNvPicPr/>
          <p:nvPr/>
        </p:nvPicPr>
        <p:blipFill>
          <a:blip r:embed="rId4">
            <a:extLst>
              <a:ext uri="{28A0092B-C50C-407E-A947-70E740481C1C}">
                <a14:useLocalDpi xmlns:a14="http://schemas.microsoft.com/office/drawing/2010/main" xmlns="" val="0"/>
              </a:ext>
            </a:extLst>
          </a:blip>
          <a:srcRect/>
          <a:stretch>
            <a:fillRect/>
          </a:stretch>
        </p:blipFill>
        <p:spPr bwMode="auto">
          <a:xfrm>
            <a:off x="3538760" y="4361836"/>
            <a:ext cx="1995040" cy="1908439"/>
          </a:xfrm>
          <a:prstGeom prst="rect">
            <a:avLst/>
          </a:prstGeom>
          <a:noFill/>
          <a:ln>
            <a:noFill/>
          </a:ln>
        </p:spPr>
      </p:pic>
    </p:spTree>
    <p:extLst>
      <p:ext uri="{BB962C8B-B14F-4D97-AF65-F5344CB8AC3E}">
        <p14:creationId xmlns:p14="http://schemas.microsoft.com/office/powerpoint/2010/main" xmlns="" val="372905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304744"/>
            <a:ext cx="8045651" cy="4896057"/>
          </a:xfrm>
        </p:spPr>
        <p:txBody>
          <a:bodyPr>
            <a:normAutofit/>
          </a:bodyPr>
          <a:lstStyle/>
          <a:p>
            <a:pPr marL="0" indent="0">
              <a:lnSpc>
                <a:spcPct val="100000"/>
              </a:lnSpc>
              <a:buNone/>
            </a:pPr>
            <a:r>
              <a:rPr lang="es-UY" b="1" i="1" u="sng" dirty="0"/>
              <a:t>Artículo 31 – Asignación de riesgos:</a:t>
            </a:r>
            <a:r>
              <a:rPr lang="es-UY" dirty="0"/>
              <a:t> </a:t>
            </a:r>
          </a:p>
          <a:p>
            <a:pPr marL="0" indent="0">
              <a:lnSpc>
                <a:spcPct val="100000"/>
              </a:lnSpc>
              <a:buNone/>
            </a:pPr>
            <a:endParaRPr lang="es-UY" sz="900" dirty="0"/>
          </a:p>
          <a:p>
            <a:pPr marL="0" indent="0" algn="just">
              <a:lnSpc>
                <a:spcPct val="100000"/>
              </a:lnSpc>
              <a:buNone/>
            </a:pPr>
            <a:r>
              <a:rPr lang="es-UY" dirty="0"/>
              <a:t>Según lo establecido en las generalidades sobre los niveles de riesgo y los controles a realizar, los sujetos obligados (art. 29) deberán clasificar los riesgos de LAFT como mínimo en </a:t>
            </a:r>
            <a:r>
              <a:rPr lang="es-UY" b="1" dirty="0"/>
              <a:t>ALTO, MEDIO y BAJO. </a:t>
            </a:r>
          </a:p>
          <a:p>
            <a:pPr marL="0" indent="0" algn="just">
              <a:lnSpc>
                <a:spcPct val="100000"/>
              </a:lnSpc>
              <a:buNone/>
            </a:pPr>
            <a:endParaRPr lang="es-UY" sz="1600" b="1" dirty="0"/>
          </a:p>
          <a:p>
            <a:pPr marL="0" indent="0" algn="just">
              <a:lnSpc>
                <a:spcPct val="100000"/>
              </a:lnSpc>
              <a:buNone/>
            </a:pPr>
            <a:r>
              <a:rPr lang="es-UY" dirty="0"/>
              <a:t>Según cada nivel de riesgo se deberá realizar una DDC diferenciada conforme al riesgo (Intensificada, Normal y Simplificada respectivamente).</a:t>
            </a:r>
            <a:endParaRPr lang="es-UY" b="1" dirty="0"/>
          </a:p>
        </p:txBody>
      </p:sp>
    </p:spTree>
    <p:extLst>
      <p:ext uri="{BB962C8B-B14F-4D97-AF65-F5344CB8AC3E}">
        <p14:creationId xmlns:p14="http://schemas.microsoft.com/office/powerpoint/2010/main" xmlns="" val="1602811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304744"/>
            <a:ext cx="8045651" cy="4896057"/>
          </a:xfrm>
        </p:spPr>
        <p:txBody>
          <a:bodyPr>
            <a:normAutofit/>
          </a:bodyPr>
          <a:lstStyle/>
          <a:p>
            <a:pPr marL="0" indent="0">
              <a:lnSpc>
                <a:spcPct val="100000"/>
              </a:lnSpc>
              <a:buNone/>
            </a:pPr>
            <a:r>
              <a:rPr lang="es-UY" b="1" i="1" u="sng" dirty="0"/>
              <a:t>Artículo 32 – Debida Diligencia Normal (DDN):</a:t>
            </a:r>
            <a:r>
              <a:rPr lang="es-UY" dirty="0"/>
              <a:t> </a:t>
            </a:r>
          </a:p>
          <a:p>
            <a:pPr marL="0" indent="0">
              <a:lnSpc>
                <a:spcPct val="100000"/>
              </a:lnSpc>
              <a:buNone/>
            </a:pPr>
            <a:endParaRPr lang="es-UY" sz="800" dirty="0"/>
          </a:p>
          <a:p>
            <a:pPr marL="0" indent="0" algn="just">
              <a:lnSpc>
                <a:spcPct val="100000"/>
              </a:lnSpc>
              <a:buNone/>
            </a:pPr>
            <a:r>
              <a:rPr lang="es-UY" sz="2400" dirty="0"/>
              <a:t>Para los casos que, en función del riesgo, corresponda realizar una DDN, los S.O. (art. 29) deberán obtener:</a:t>
            </a:r>
          </a:p>
          <a:p>
            <a:pPr marL="0" indent="0" algn="just">
              <a:lnSpc>
                <a:spcPct val="100000"/>
              </a:lnSpc>
              <a:buNone/>
            </a:pPr>
            <a:endParaRPr lang="es-UY" sz="1200" dirty="0"/>
          </a:p>
          <a:p>
            <a:pPr algn="just">
              <a:lnSpc>
                <a:spcPct val="100000"/>
              </a:lnSpc>
            </a:pPr>
            <a:r>
              <a:rPr lang="es-UY" sz="2400" b="1" u="sng" dirty="0"/>
              <a:t>Personas Físicas:</a:t>
            </a:r>
          </a:p>
          <a:p>
            <a:pPr algn="just">
              <a:lnSpc>
                <a:spcPct val="100000"/>
              </a:lnSpc>
            </a:pPr>
            <a:endParaRPr lang="es-UY" sz="1050" b="1" u="sng" dirty="0"/>
          </a:p>
          <a:p>
            <a:pPr lvl="1" algn="just">
              <a:lnSpc>
                <a:spcPct val="100000"/>
              </a:lnSpc>
            </a:pPr>
            <a:r>
              <a:rPr lang="es-UY" dirty="0"/>
              <a:t>Nombre y Apellido completo</a:t>
            </a:r>
          </a:p>
          <a:p>
            <a:pPr lvl="1" algn="just">
              <a:lnSpc>
                <a:spcPct val="100000"/>
              </a:lnSpc>
            </a:pPr>
            <a:r>
              <a:rPr lang="es-UY" dirty="0"/>
              <a:t>Fecha y lugar de nacimiento</a:t>
            </a:r>
          </a:p>
          <a:p>
            <a:pPr lvl="1" algn="just">
              <a:lnSpc>
                <a:spcPct val="100000"/>
              </a:lnSpc>
            </a:pPr>
            <a:r>
              <a:rPr lang="es-UY" dirty="0"/>
              <a:t>Documento de identidad</a:t>
            </a:r>
          </a:p>
          <a:p>
            <a:pPr lvl="1" algn="just">
              <a:lnSpc>
                <a:spcPct val="100000"/>
              </a:lnSpc>
            </a:pPr>
            <a:r>
              <a:rPr lang="es-UY" dirty="0"/>
              <a:t>Domicilio</a:t>
            </a:r>
          </a:p>
          <a:p>
            <a:pPr lvl="1" algn="just">
              <a:lnSpc>
                <a:spcPct val="100000"/>
              </a:lnSpc>
            </a:pPr>
            <a:r>
              <a:rPr lang="es-UY" dirty="0"/>
              <a:t>Profesión, oficio o actividad principal</a:t>
            </a:r>
          </a:p>
          <a:p>
            <a:pPr marL="0" indent="0" algn="just">
              <a:lnSpc>
                <a:spcPct val="100000"/>
              </a:lnSpc>
              <a:buNone/>
            </a:pPr>
            <a:endParaRPr lang="es-UY" b="1" dirty="0"/>
          </a:p>
        </p:txBody>
      </p:sp>
    </p:spTree>
    <p:extLst>
      <p:ext uri="{BB962C8B-B14F-4D97-AF65-F5344CB8AC3E}">
        <p14:creationId xmlns:p14="http://schemas.microsoft.com/office/powerpoint/2010/main" xmlns="" val="3147372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268579"/>
            <a:ext cx="8045651" cy="4896057"/>
          </a:xfrm>
        </p:spPr>
        <p:txBody>
          <a:bodyPr>
            <a:normAutofit/>
          </a:bodyPr>
          <a:lstStyle/>
          <a:p>
            <a:pPr marL="0" indent="0">
              <a:lnSpc>
                <a:spcPct val="100000"/>
              </a:lnSpc>
              <a:buNone/>
            </a:pPr>
            <a:r>
              <a:rPr lang="es-UY" b="1" i="1" u="sng" dirty="0"/>
              <a:t>Artículo 32 – Debida Diligencia Normal (DDN) (cont.):</a:t>
            </a:r>
            <a:r>
              <a:rPr lang="es-UY" dirty="0"/>
              <a:t> </a:t>
            </a:r>
          </a:p>
          <a:p>
            <a:pPr marL="0" indent="0">
              <a:lnSpc>
                <a:spcPct val="100000"/>
              </a:lnSpc>
              <a:buNone/>
            </a:pPr>
            <a:endParaRPr lang="es-UY" sz="100" dirty="0"/>
          </a:p>
          <a:p>
            <a:pPr algn="just">
              <a:lnSpc>
                <a:spcPct val="100000"/>
              </a:lnSpc>
            </a:pPr>
            <a:r>
              <a:rPr lang="es-UY" sz="2400" b="1" u="sng" dirty="0"/>
              <a:t>Personas Jurídicas:</a:t>
            </a:r>
          </a:p>
          <a:p>
            <a:pPr marL="0" indent="0" algn="just">
              <a:lnSpc>
                <a:spcPct val="100000"/>
              </a:lnSpc>
              <a:buNone/>
            </a:pPr>
            <a:endParaRPr lang="es-UY" sz="700" b="1" u="sng" dirty="0"/>
          </a:p>
          <a:p>
            <a:pPr lvl="1" algn="just">
              <a:lnSpc>
                <a:spcPct val="100000"/>
              </a:lnSpc>
            </a:pPr>
            <a:r>
              <a:rPr lang="es-UY" sz="2000" dirty="0"/>
              <a:t>Denominación, fecha y lugar de constitución, domicilio, actividad principal, nombres, apellidos y documento de identidad de los socios o accionistas que </a:t>
            </a:r>
            <a:r>
              <a:rPr lang="es-UY" sz="2000" u="sng" dirty="0"/>
              <a:t>posean como mínimo el 15% </a:t>
            </a:r>
            <a:r>
              <a:rPr lang="es-UY" sz="2000" dirty="0"/>
              <a:t>del capital integrado o su equivalente, o de los derechos de voto, o que por otros medios ejerzan el control final sobre una entidad, nombres, apellidos, documento de identidad de los directores y número de RUT</a:t>
            </a:r>
          </a:p>
          <a:p>
            <a:pPr lvl="1" algn="just">
              <a:lnSpc>
                <a:spcPct val="100000"/>
              </a:lnSpc>
            </a:pPr>
            <a:endParaRPr lang="es-UY" sz="900" dirty="0"/>
          </a:p>
          <a:p>
            <a:pPr lvl="1" algn="just">
              <a:lnSpc>
                <a:spcPct val="100000"/>
              </a:lnSpc>
            </a:pPr>
            <a:r>
              <a:rPr lang="es-UY" sz="2000" dirty="0"/>
              <a:t>Identificación de representante, persona física o jurídica según lo establecido para personas físicas. </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
        <p:nvSpPr>
          <p:cNvPr id="13" name="Marcador de contenido 2">
            <a:extLst>
              <a:ext uri="{FF2B5EF4-FFF2-40B4-BE49-F238E27FC236}">
                <a16:creationId xmlns:a16="http://schemas.microsoft.com/office/drawing/2014/main" xmlns="" id="{CE229FA0-9F58-4E4C-8B8B-821CAFA363D1}"/>
              </a:ext>
            </a:extLst>
          </p:cNvPr>
          <p:cNvSpPr txBox="1">
            <a:spLocks/>
          </p:cNvSpPr>
          <p:nvPr/>
        </p:nvSpPr>
        <p:spPr>
          <a:xfrm>
            <a:off x="698350" y="5575149"/>
            <a:ext cx="6859759" cy="84245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Font typeface="Arial" panose="020B0604020202020204" pitchFamily="34" charset="0"/>
              <a:buNone/>
            </a:pPr>
            <a:r>
              <a:rPr lang="es-UY" dirty="0"/>
              <a:t>Estos recaudos también deberán ser acreditados en cuanto corresponda el caso de fideicomisos, fundaciones y asociaciones civiles aplicándose, según el caso, el limite mínimo del 15%.</a:t>
            </a:r>
          </a:p>
          <a:p>
            <a:pPr marL="0" indent="0">
              <a:lnSpc>
                <a:spcPct val="100000"/>
              </a:lnSpc>
              <a:buFont typeface="Arial" panose="020B0604020202020204" pitchFamily="34" charset="0"/>
              <a:buNone/>
            </a:pPr>
            <a:endParaRPr lang="es-UY" sz="100" dirty="0"/>
          </a:p>
        </p:txBody>
      </p:sp>
    </p:spTree>
    <p:extLst>
      <p:ext uri="{BB962C8B-B14F-4D97-AF65-F5344CB8AC3E}">
        <p14:creationId xmlns:p14="http://schemas.microsoft.com/office/powerpoint/2010/main" xmlns="" val="2589375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268579"/>
            <a:ext cx="8045651" cy="4896057"/>
          </a:xfrm>
        </p:spPr>
        <p:txBody>
          <a:bodyPr>
            <a:normAutofit/>
          </a:bodyPr>
          <a:lstStyle/>
          <a:p>
            <a:pPr marL="0" indent="0">
              <a:lnSpc>
                <a:spcPct val="100000"/>
              </a:lnSpc>
              <a:buNone/>
            </a:pPr>
            <a:r>
              <a:rPr lang="es-UY" b="1" i="1" u="sng" dirty="0"/>
              <a:t>Artículo 32 – Debida Diligencia Normal (DDN) (cont.):</a:t>
            </a:r>
            <a:r>
              <a:rPr lang="es-UY" dirty="0"/>
              <a:t> </a:t>
            </a:r>
          </a:p>
          <a:p>
            <a:pPr marL="0" indent="0">
              <a:lnSpc>
                <a:spcPct val="100000"/>
              </a:lnSpc>
              <a:buNone/>
            </a:pPr>
            <a:endParaRPr lang="es-UY" sz="100" dirty="0"/>
          </a:p>
          <a:p>
            <a:pPr algn="just">
              <a:lnSpc>
                <a:spcPct val="100000"/>
              </a:lnSpc>
            </a:pPr>
            <a:r>
              <a:rPr lang="es-UY" sz="2400" b="1" u="sng" dirty="0"/>
              <a:t>Tanto para PF como para PJ:</a:t>
            </a:r>
          </a:p>
          <a:p>
            <a:pPr marL="0" indent="0" algn="just">
              <a:lnSpc>
                <a:spcPct val="100000"/>
              </a:lnSpc>
              <a:buNone/>
            </a:pPr>
            <a:endParaRPr lang="es-UY" sz="700" b="1" u="sng" dirty="0"/>
          </a:p>
          <a:p>
            <a:pPr lvl="1" algn="just">
              <a:lnSpc>
                <a:spcPct val="100000"/>
              </a:lnSpc>
            </a:pPr>
            <a:r>
              <a:rPr lang="es-UY" sz="2000" dirty="0"/>
              <a:t>Determinar si el cliente actúa por cuenta propia o de un tercero, y en este caso verificar la representación e identificar y verificar la identidad del tercero según lo establecido para PF.</a:t>
            </a:r>
          </a:p>
          <a:p>
            <a:pPr marL="457200" lvl="1" indent="0" algn="just">
              <a:lnSpc>
                <a:spcPct val="100000"/>
              </a:lnSpc>
              <a:buNone/>
            </a:pPr>
            <a:endParaRPr lang="es-UY" sz="800" dirty="0"/>
          </a:p>
          <a:p>
            <a:pPr lvl="1" algn="just">
              <a:lnSpc>
                <a:spcPct val="100000"/>
              </a:lnSpc>
            </a:pPr>
            <a:r>
              <a:rPr lang="es-UY" sz="2000" dirty="0"/>
              <a:t>Identificar al Beneficiario final de la operación y tomar medidas razonables para verificar su identidad</a:t>
            </a:r>
          </a:p>
          <a:p>
            <a:pPr lvl="1" algn="just">
              <a:lnSpc>
                <a:spcPct val="100000"/>
              </a:lnSpc>
            </a:pPr>
            <a:endParaRPr lang="es-UY" sz="800" dirty="0"/>
          </a:p>
          <a:p>
            <a:pPr lvl="1" algn="just">
              <a:lnSpc>
                <a:spcPct val="100000"/>
              </a:lnSpc>
            </a:pPr>
            <a:r>
              <a:rPr lang="es-UY" sz="2000" dirty="0"/>
              <a:t>Verificar las listas confeccionadas en función de las Resoluciones del Consejo de Seguridad de Naciones Unidas establecidas en el Decreto</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4101339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268579"/>
            <a:ext cx="8045651" cy="4908384"/>
          </a:xfrm>
        </p:spPr>
        <p:txBody>
          <a:bodyPr>
            <a:normAutofit/>
          </a:bodyPr>
          <a:lstStyle/>
          <a:p>
            <a:pPr marL="0" indent="0">
              <a:lnSpc>
                <a:spcPct val="100000"/>
              </a:lnSpc>
              <a:buNone/>
            </a:pPr>
            <a:r>
              <a:rPr lang="es-UY" b="1" i="1" u="sng" dirty="0"/>
              <a:t>Artículo 32 – Debida Diligencia Normal (DDN) (cont.):</a:t>
            </a:r>
            <a:r>
              <a:rPr lang="es-UY" dirty="0"/>
              <a:t> </a:t>
            </a:r>
          </a:p>
          <a:p>
            <a:pPr marL="0" indent="0">
              <a:lnSpc>
                <a:spcPct val="100000"/>
              </a:lnSpc>
              <a:buNone/>
            </a:pPr>
            <a:endParaRPr lang="es-UY" sz="100" dirty="0"/>
          </a:p>
          <a:p>
            <a:pPr algn="just">
              <a:lnSpc>
                <a:spcPct val="100000"/>
              </a:lnSpc>
            </a:pPr>
            <a:r>
              <a:rPr lang="es-UY" sz="2400" b="1" u="sng" dirty="0"/>
              <a:t>Tanto para PF como para PJ (cont.):</a:t>
            </a:r>
          </a:p>
          <a:p>
            <a:pPr marL="0" indent="0" algn="just">
              <a:lnSpc>
                <a:spcPct val="100000"/>
              </a:lnSpc>
              <a:buNone/>
            </a:pPr>
            <a:endParaRPr lang="es-UY" sz="800" b="1" u="sng" dirty="0"/>
          </a:p>
          <a:p>
            <a:pPr lvl="1" algn="just">
              <a:lnSpc>
                <a:spcPct val="100000"/>
              </a:lnSpc>
            </a:pPr>
            <a:r>
              <a:rPr lang="es-UY" sz="1800" dirty="0"/>
              <a:t>Realizar una búsqueda de antecedentes de las PF o PJ en fuentes públicas o privadas</a:t>
            </a:r>
          </a:p>
          <a:p>
            <a:pPr marL="457200" lvl="1" indent="0" algn="just">
              <a:lnSpc>
                <a:spcPct val="100000"/>
              </a:lnSpc>
              <a:buNone/>
            </a:pPr>
            <a:endParaRPr lang="es-UY" sz="800" dirty="0"/>
          </a:p>
          <a:p>
            <a:pPr lvl="1" algn="just">
              <a:lnSpc>
                <a:spcPct val="100000"/>
              </a:lnSpc>
            </a:pPr>
            <a:r>
              <a:rPr lang="es-UY" sz="1800" dirty="0"/>
              <a:t>Solicitar Volumen de Ingresos o explicación razonable y/o justificación sobre el origen de los fondos (solo para compradores)</a:t>
            </a:r>
          </a:p>
          <a:p>
            <a:pPr lvl="1" algn="just">
              <a:lnSpc>
                <a:spcPct val="100000"/>
              </a:lnSpc>
            </a:pPr>
            <a:endParaRPr lang="es-UY" sz="800" dirty="0"/>
          </a:p>
          <a:p>
            <a:pPr lvl="1" algn="just">
              <a:lnSpc>
                <a:spcPct val="100000"/>
              </a:lnSpc>
            </a:pPr>
            <a:r>
              <a:rPr lang="es-UY" sz="1800" dirty="0"/>
              <a:t>Obtener información sobre el propósito o la naturaleza de la relación comercial o la transacción a realizar</a:t>
            </a:r>
          </a:p>
          <a:p>
            <a:pPr lvl="1" algn="just">
              <a:lnSpc>
                <a:spcPct val="100000"/>
              </a:lnSpc>
            </a:pPr>
            <a:endParaRPr lang="es-UY" sz="800" dirty="0"/>
          </a:p>
          <a:p>
            <a:pPr lvl="1" algn="just">
              <a:lnSpc>
                <a:spcPct val="100000"/>
              </a:lnSpc>
            </a:pPr>
            <a:r>
              <a:rPr lang="es-UY" sz="1800" dirty="0"/>
              <a:t>Tomar medidas razonables para determinar si el cliente o el beneficiario final es o no una PEP. En caso afirmativo se deberán aplicar los procedimientos de Debida Diligencia Intensificada (DDI)</a:t>
            </a:r>
          </a:p>
          <a:p>
            <a:pPr lvl="1" algn="just">
              <a:lnSpc>
                <a:spcPct val="100000"/>
              </a:lnSpc>
            </a:pPr>
            <a:endParaRPr lang="es-UY" sz="1800" dirty="0"/>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2185926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268579"/>
            <a:ext cx="8045651" cy="5127133"/>
          </a:xfrm>
        </p:spPr>
        <p:txBody>
          <a:bodyPr>
            <a:normAutofit/>
          </a:bodyPr>
          <a:lstStyle/>
          <a:p>
            <a:pPr marL="0" indent="0">
              <a:lnSpc>
                <a:spcPct val="100000"/>
              </a:lnSpc>
              <a:buNone/>
            </a:pPr>
            <a:r>
              <a:rPr lang="es-UY" b="1" i="1" u="sng" dirty="0"/>
              <a:t>Artículo 33 – Debida Diligencia Simplificada (DDS):</a:t>
            </a:r>
            <a:r>
              <a:rPr lang="es-UY" dirty="0"/>
              <a:t> </a:t>
            </a:r>
          </a:p>
          <a:p>
            <a:pPr marL="0" indent="0">
              <a:lnSpc>
                <a:spcPct val="100000"/>
              </a:lnSpc>
              <a:buNone/>
            </a:pPr>
            <a:endParaRPr lang="es-UY" sz="800" dirty="0"/>
          </a:p>
          <a:p>
            <a:pPr marL="0" indent="0" algn="just">
              <a:lnSpc>
                <a:spcPct val="100000"/>
              </a:lnSpc>
              <a:buNone/>
            </a:pPr>
            <a:r>
              <a:rPr lang="es-UY" sz="2400" dirty="0"/>
              <a:t>Los S.O. (art. 29), podrán aplicar, cuando los riesgos de LAFT sean menores y en sustitución de las medidas de DDN, las siguientes medidas de Debida Diligencia Simplificada:</a:t>
            </a:r>
          </a:p>
          <a:p>
            <a:pPr marL="457200" indent="-457200">
              <a:lnSpc>
                <a:spcPct val="100000"/>
              </a:lnSpc>
              <a:buFont typeface="+mj-lt"/>
              <a:buAutoNum type="alphaLcParenR"/>
            </a:pPr>
            <a:r>
              <a:rPr lang="es-UY" sz="2000" dirty="0"/>
              <a:t>Nombre y apellido completo</a:t>
            </a:r>
          </a:p>
          <a:p>
            <a:pPr marL="457200" indent="-457200">
              <a:lnSpc>
                <a:spcPct val="100000"/>
              </a:lnSpc>
              <a:buFont typeface="+mj-lt"/>
              <a:buAutoNum type="alphaLcParenR"/>
            </a:pPr>
            <a:r>
              <a:rPr lang="es-UY" sz="2000" dirty="0"/>
              <a:t>Fecha y lugar de nacimiento</a:t>
            </a:r>
          </a:p>
          <a:p>
            <a:pPr marL="457200" indent="-457200">
              <a:lnSpc>
                <a:spcPct val="100000"/>
              </a:lnSpc>
              <a:buFont typeface="+mj-lt"/>
              <a:buAutoNum type="alphaLcParenR"/>
            </a:pPr>
            <a:r>
              <a:rPr lang="es-UY" sz="2000" dirty="0"/>
              <a:t>Documento de identidad</a:t>
            </a:r>
          </a:p>
          <a:p>
            <a:pPr marL="457200" indent="-457200">
              <a:lnSpc>
                <a:spcPct val="100000"/>
              </a:lnSpc>
              <a:buFont typeface="+mj-lt"/>
              <a:buAutoNum type="alphaLcParenR"/>
            </a:pPr>
            <a:r>
              <a:rPr lang="es-UY" sz="2000" dirty="0"/>
              <a:t>Domicilio</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
        <p:nvSpPr>
          <p:cNvPr id="3" name="Rectángulo 2">
            <a:extLst>
              <a:ext uri="{FF2B5EF4-FFF2-40B4-BE49-F238E27FC236}">
                <a16:creationId xmlns:a16="http://schemas.microsoft.com/office/drawing/2014/main" xmlns="" id="{FE7EE252-1012-4697-9FE1-1C4D96C333CD}"/>
              </a:ext>
            </a:extLst>
          </p:cNvPr>
          <p:cNvSpPr/>
          <p:nvPr/>
        </p:nvSpPr>
        <p:spPr>
          <a:xfrm>
            <a:off x="549173" y="5017152"/>
            <a:ext cx="7176844" cy="1015663"/>
          </a:xfrm>
          <a:prstGeom prst="rect">
            <a:avLst/>
          </a:prstGeom>
        </p:spPr>
        <p:txBody>
          <a:bodyPr wrap="square">
            <a:spAutoFit/>
          </a:bodyPr>
          <a:lstStyle/>
          <a:p>
            <a:pPr algn="just">
              <a:lnSpc>
                <a:spcPct val="100000"/>
              </a:lnSpc>
            </a:pPr>
            <a:r>
              <a:rPr lang="es-UY" sz="2000" dirty="0"/>
              <a:t>e)   Determinar si el cliente actúa por cuenta propia o de un tercero, y en este caso, verificar la representación e identificar y verificar la identidad de ese tercero según lo establecido de a) a d).</a:t>
            </a:r>
          </a:p>
        </p:txBody>
      </p:sp>
    </p:spTree>
    <p:extLst>
      <p:ext uri="{BB962C8B-B14F-4D97-AF65-F5344CB8AC3E}">
        <p14:creationId xmlns:p14="http://schemas.microsoft.com/office/powerpoint/2010/main" xmlns="" val="1913656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268579"/>
            <a:ext cx="8045651" cy="5127133"/>
          </a:xfrm>
        </p:spPr>
        <p:txBody>
          <a:bodyPr>
            <a:normAutofit/>
          </a:bodyPr>
          <a:lstStyle/>
          <a:p>
            <a:pPr marL="0" indent="0">
              <a:lnSpc>
                <a:spcPct val="100000"/>
              </a:lnSpc>
              <a:buNone/>
            </a:pPr>
            <a:r>
              <a:rPr lang="es-UY" b="1" i="1" u="sng" dirty="0"/>
              <a:t>Artículo 33 – Debida Diligencia Simplificada (cont.):</a:t>
            </a:r>
            <a:r>
              <a:rPr lang="es-UY" dirty="0"/>
              <a:t> </a:t>
            </a:r>
          </a:p>
          <a:p>
            <a:pPr marL="0" indent="0">
              <a:lnSpc>
                <a:spcPct val="100000"/>
              </a:lnSpc>
              <a:buNone/>
            </a:pPr>
            <a:endParaRPr lang="es-UY" sz="800" dirty="0"/>
          </a:p>
          <a:p>
            <a:pPr marL="457200" indent="-457200" algn="just">
              <a:lnSpc>
                <a:spcPct val="100000"/>
              </a:lnSpc>
              <a:buAutoNum type="alphaLcParenR" startAt="6"/>
            </a:pPr>
            <a:r>
              <a:rPr lang="es-UY" sz="2000" dirty="0"/>
              <a:t>Identificar al beneficiario final de la transacción  según lo establecido en los literales a) a d), y tomar medidas razonables para verificar su identidad, </a:t>
            </a:r>
          </a:p>
          <a:p>
            <a:pPr marL="457200" indent="-457200" algn="just">
              <a:lnSpc>
                <a:spcPct val="100000"/>
              </a:lnSpc>
              <a:buAutoNum type="alphaLcParenR" startAt="6"/>
            </a:pPr>
            <a:r>
              <a:rPr lang="es-UY" sz="2000" dirty="0"/>
              <a:t>Verificar las listas confeccionadas en función de las Resoluciones del Consejo de Seguridad de Naciones Unidas establecidas en el Decreto</a:t>
            </a:r>
          </a:p>
          <a:p>
            <a:pPr marL="457200" indent="-457200" algn="just">
              <a:lnSpc>
                <a:spcPct val="100000"/>
              </a:lnSpc>
              <a:buAutoNum type="alphaLcParenR" startAt="6"/>
            </a:pPr>
            <a:r>
              <a:rPr lang="es-UY" sz="2000" dirty="0"/>
              <a:t>En el caso de personas jurídicas, verificar su constitución y representación, identificar y verificar la identidad del representante, conocer el objeto social, giro habitual de negocios y estructura de propiedad y control.</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303036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268579"/>
            <a:ext cx="8045651" cy="5127133"/>
          </a:xfrm>
        </p:spPr>
        <p:txBody>
          <a:bodyPr>
            <a:normAutofit/>
          </a:bodyPr>
          <a:lstStyle/>
          <a:p>
            <a:pPr marL="0" indent="0">
              <a:lnSpc>
                <a:spcPct val="100000"/>
              </a:lnSpc>
              <a:buNone/>
            </a:pPr>
            <a:r>
              <a:rPr lang="es-UY" b="1" i="1" u="sng" dirty="0"/>
              <a:t>Artículo 33 – Debida Diligencia Simplificada (cont.):</a:t>
            </a:r>
            <a:r>
              <a:rPr lang="es-UY" dirty="0"/>
              <a:t> </a:t>
            </a:r>
          </a:p>
          <a:p>
            <a:pPr marL="0" indent="0">
              <a:lnSpc>
                <a:spcPct val="100000"/>
              </a:lnSpc>
              <a:buNone/>
            </a:pPr>
            <a:endParaRPr lang="es-UY" sz="2400" dirty="0"/>
          </a:p>
          <a:p>
            <a:pPr marL="0" indent="0" algn="just">
              <a:lnSpc>
                <a:spcPct val="100000"/>
              </a:lnSpc>
              <a:buNone/>
            </a:pPr>
            <a:r>
              <a:rPr lang="es-UY" sz="2400" dirty="0"/>
              <a:t>Al tratarse de medidas de DDS, podrán:</a:t>
            </a:r>
          </a:p>
          <a:p>
            <a:pPr marL="0" indent="0" algn="just">
              <a:lnSpc>
                <a:spcPct val="100000"/>
              </a:lnSpc>
              <a:buNone/>
            </a:pPr>
            <a:endParaRPr lang="es-UY" sz="800" dirty="0"/>
          </a:p>
          <a:p>
            <a:pPr algn="just">
              <a:lnSpc>
                <a:spcPct val="100000"/>
              </a:lnSpc>
            </a:pPr>
            <a:r>
              <a:rPr lang="es-UY" sz="2400" b="1" dirty="0"/>
              <a:t>reducir la frecuencia </a:t>
            </a:r>
            <a:r>
              <a:rPr lang="es-UY" sz="2400" dirty="0"/>
              <a:t>de actualización </a:t>
            </a:r>
          </a:p>
          <a:p>
            <a:pPr algn="just">
              <a:lnSpc>
                <a:spcPct val="100000"/>
              </a:lnSpc>
            </a:pPr>
            <a:endParaRPr lang="es-UY" sz="800" dirty="0"/>
          </a:p>
          <a:p>
            <a:pPr algn="just">
              <a:lnSpc>
                <a:spcPct val="100000"/>
              </a:lnSpc>
            </a:pPr>
            <a:r>
              <a:rPr lang="es-UY" sz="2400" b="1" dirty="0"/>
              <a:t>reducir el examen </a:t>
            </a:r>
            <a:r>
              <a:rPr lang="es-UY" sz="2400" dirty="0"/>
              <a:t>de las operaciones, </a:t>
            </a:r>
          </a:p>
          <a:p>
            <a:pPr algn="just">
              <a:lnSpc>
                <a:spcPct val="100000"/>
              </a:lnSpc>
            </a:pPr>
            <a:endParaRPr lang="es-UY" sz="800" dirty="0"/>
          </a:p>
          <a:p>
            <a:pPr algn="just">
              <a:lnSpc>
                <a:spcPct val="100000"/>
              </a:lnSpc>
            </a:pPr>
            <a:r>
              <a:rPr lang="es-UY" sz="2400" b="1" dirty="0"/>
              <a:t>inferir razonablemente </a:t>
            </a:r>
            <a:r>
              <a:rPr lang="es-UY" sz="2400" dirty="0"/>
              <a:t>el propósito y la naturaleza de la actividad del Cliente</a:t>
            </a:r>
          </a:p>
          <a:p>
            <a:pPr marL="0" indent="0">
              <a:lnSpc>
                <a:spcPct val="100000"/>
              </a:lnSpc>
              <a:buNone/>
            </a:pPr>
            <a:endParaRPr lang="es-UY" sz="2400" dirty="0"/>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455618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09418" y="1268579"/>
            <a:ext cx="8045651" cy="5127133"/>
          </a:xfrm>
        </p:spPr>
        <p:txBody>
          <a:bodyPr>
            <a:normAutofit/>
          </a:bodyPr>
          <a:lstStyle/>
          <a:p>
            <a:pPr marL="0" indent="0">
              <a:lnSpc>
                <a:spcPct val="100000"/>
              </a:lnSpc>
              <a:buNone/>
            </a:pPr>
            <a:r>
              <a:rPr lang="es-UY" b="1" i="1" u="sng" dirty="0"/>
              <a:t>Artículo 34 – Debida Diligencia Intensificada (DDI):</a:t>
            </a:r>
            <a:r>
              <a:rPr lang="es-UY" dirty="0"/>
              <a:t> </a:t>
            </a:r>
          </a:p>
          <a:p>
            <a:pPr>
              <a:lnSpc>
                <a:spcPct val="100000"/>
              </a:lnSpc>
              <a:buFont typeface="Wingdings" panose="05000000000000000000" pitchFamily="2" charset="2"/>
              <a:buChar char="§"/>
            </a:pPr>
            <a:r>
              <a:rPr lang="es-UY" sz="2400" dirty="0"/>
              <a:t>Riesgos de LAFT mayores.</a:t>
            </a:r>
          </a:p>
          <a:p>
            <a:pPr marL="0" indent="0">
              <a:lnSpc>
                <a:spcPct val="100000"/>
              </a:lnSpc>
              <a:buNone/>
            </a:pPr>
            <a:r>
              <a:rPr lang="es-UY" sz="2400" dirty="0"/>
              <a:t>Se deberá obtener además de la información correspondiente a la Debida Diligencia Normal, lo siguiente:</a:t>
            </a:r>
          </a:p>
          <a:p>
            <a:pPr marL="0" indent="0">
              <a:lnSpc>
                <a:spcPct val="100000"/>
              </a:lnSpc>
              <a:buNone/>
            </a:pPr>
            <a:endParaRPr lang="es-UY" sz="800" dirty="0"/>
          </a:p>
          <a:p>
            <a:pPr algn="just">
              <a:lnSpc>
                <a:spcPct val="100000"/>
              </a:lnSpc>
            </a:pPr>
            <a:r>
              <a:rPr lang="es-UY" sz="2400" dirty="0"/>
              <a:t>Estado civil de todas las personas físicas involucradas (de ser casado o en unión concubinaria se necesita nombre y apellido completo y documento de identidad)</a:t>
            </a:r>
          </a:p>
          <a:p>
            <a:pPr algn="just">
              <a:lnSpc>
                <a:spcPct val="100000"/>
              </a:lnSpc>
            </a:pPr>
            <a:r>
              <a:rPr lang="es-UY" sz="2400" dirty="0"/>
              <a:t>Declaración de regularidad fiscal</a:t>
            </a:r>
          </a:p>
          <a:p>
            <a:pPr algn="just">
              <a:lnSpc>
                <a:spcPct val="100000"/>
              </a:lnSpc>
            </a:pPr>
            <a:r>
              <a:rPr lang="es-UY" sz="2400" dirty="0"/>
              <a:t>Copia certificada de DJ de declaración de BF (Ley 19.484)</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3780156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09418" y="1268579"/>
            <a:ext cx="8045651" cy="5127133"/>
          </a:xfrm>
        </p:spPr>
        <p:txBody>
          <a:bodyPr>
            <a:normAutofit/>
          </a:bodyPr>
          <a:lstStyle/>
          <a:p>
            <a:pPr marL="0" indent="0">
              <a:lnSpc>
                <a:spcPct val="100000"/>
              </a:lnSpc>
              <a:buNone/>
            </a:pPr>
            <a:r>
              <a:rPr lang="es-UY" b="1" i="1" u="sng" dirty="0"/>
              <a:t>Artículo 34 – Debida Diligencia Intensificada (cont.):</a:t>
            </a:r>
            <a:r>
              <a:rPr lang="es-UY" dirty="0"/>
              <a:t> </a:t>
            </a:r>
          </a:p>
          <a:p>
            <a:pPr marL="0" indent="0">
              <a:lnSpc>
                <a:spcPct val="100000"/>
              </a:lnSpc>
              <a:buNone/>
            </a:pPr>
            <a:endParaRPr lang="es-UY" sz="2400" dirty="0"/>
          </a:p>
          <a:p>
            <a:pPr marL="0" indent="0">
              <a:lnSpc>
                <a:spcPct val="100000"/>
              </a:lnSpc>
              <a:buNone/>
            </a:pPr>
            <a:r>
              <a:rPr lang="es-UY" sz="2400" dirty="0"/>
              <a:t>Los Sujetos Obligados (art. 29) deberán:</a:t>
            </a:r>
          </a:p>
          <a:p>
            <a:pPr marL="0" indent="0">
              <a:lnSpc>
                <a:spcPct val="100000"/>
              </a:lnSpc>
              <a:buNone/>
            </a:pPr>
            <a:endParaRPr lang="es-UY" sz="2400" dirty="0"/>
          </a:p>
          <a:p>
            <a:pPr>
              <a:lnSpc>
                <a:spcPct val="100000"/>
              </a:lnSpc>
            </a:pPr>
            <a:r>
              <a:rPr lang="es-UY" sz="2400" dirty="0"/>
              <a:t>Aumentar la frecuencia de actualización de la información,</a:t>
            </a:r>
          </a:p>
          <a:p>
            <a:pPr>
              <a:lnSpc>
                <a:spcPct val="100000"/>
              </a:lnSpc>
            </a:pPr>
            <a:endParaRPr lang="es-UY" sz="2400" dirty="0"/>
          </a:p>
          <a:p>
            <a:pPr>
              <a:lnSpc>
                <a:spcPct val="100000"/>
              </a:lnSpc>
            </a:pPr>
            <a:r>
              <a:rPr lang="es-UY" sz="2400" dirty="0"/>
              <a:t>Realizar seguimientos mas estrictos e </a:t>
            </a:r>
          </a:p>
          <a:p>
            <a:pPr>
              <a:lnSpc>
                <a:spcPct val="100000"/>
              </a:lnSpc>
            </a:pPr>
            <a:endParaRPr lang="es-UY" sz="1800" dirty="0"/>
          </a:p>
          <a:p>
            <a:pPr>
              <a:lnSpc>
                <a:spcPct val="100000"/>
              </a:lnSpc>
            </a:pPr>
            <a:r>
              <a:rPr lang="es-UY" sz="2400" dirty="0"/>
              <a:t>Incrementar la cantidad y duración de controles aplicados.</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264989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FE53ED7B-19B7-462F-806B-D72921508C53}"/>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5" name="4 Imagen">
            <a:extLst>
              <a:ext uri="{FF2B5EF4-FFF2-40B4-BE49-F238E27FC236}">
                <a16:creationId xmlns:a16="http://schemas.microsoft.com/office/drawing/2014/main" xmlns="" id="{BED494A8-C1DB-4489-A38B-AA4ECE4C52D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2 Marcador de contenido"/>
          <p:cNvSpPr txBox="1">
            <a:spLocks/>
          </p:cNvSpPr>
          <p:nvPr/>
        </p:nvSpPr>
        <p:spPr bwMode="auto">
          <a:xfrm>
            <a:off x="663577" y="1601771"/>
            <a:ext cx="8229600" cy="452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spcBef>
                <a:spcPct val="20000"/>
              </a:spcBef>
              <a:buFontTx/>
              <a:buChar char="•"/>
            </a:pPr>
            <a:r>
              <a:rPr lang="es-UY" altLang="es-UY" sz="2800" b="1" kern="0" dirty="0">
                <a:solidFill>
                  <a:srgbClr val="800000"/>
                </a:solidFill>
                <a:latin typeface="+mn-lt"/>
                <a:ea typeface="+mj-ea"/>
                <a:cs typeface="+mj-cs"/>
              </a:rPr>
              <a:t>Ley Nro. 17.835 del 2004 (artículos 14 al 18)</a:t>
            </a:r>
          </a:p>
          <a:p>
            <a:pPr algn="just">
              <a:lnSpc>
                <a:spcPct val="150000"/>
              </a:lnSpc>
              <a:spcBef>
                <a:spcPct val="20000"/>
              </a:spcBef>
              <a:buFontTx/>
              <a:buChar char="•"/>
            </a:pPr>
            <a:endParaRPr lang="es-AR" altLang="es-UY" sz="2800" b="1" kern="0" dirty="0">
              <a:solidFill>
                <a:srgbClr val="800000"/>
              </a:solidFill>
              <a:latin typeface="+mn-lt"/>
              <a:ea typeface="+mj-ea"/>
              <a:cs typeface="+mj-cs"/>
            </a:endParaRPr>
          </a:p>
          <a:p>
            <a:pPr algn="just" eaLnBrk="1" hangingPunct="1">
              <a:lnSpc>
                <a:spcPct val="150000"/>
              </a:lnSpc>
              <a:spcBef>
                <a:spcPct val="20000"/>
              </a:spcBef>
              <a:buFontTx/>
              <a:buChar char="•"/>
            </a:pPr>
            <a:r>
              <a:rPr lang="es-UY" altLang="es-UY" sz="2800" b="1" kern="0" dirty="0">
                <a:solidFill>
                  <a:srgbClr val="800000"/>
                </a:solidFill>
                <a:latin typeface="+mn-lt"/>
                <a:ea typeface="+mj-ea"/>
                <a:cs typeface="+mj-cs"/>
              </a:rPr>
              <a:t>Ley Nro. 19.574 del 20 de diciembre de 2017.</a:t>
            </a:r>
          </a:p>
          <a:p>
            <a:pPr algn="just">
              <a:lnSpc>
                <a:spcPct val="150000"/>
              </a:lnSpc>
              <a:spcBef>
                <a:spcPct val="20000"/>
              </a:spcBef>
              <a:buFontTx/>
              <a:buChar char="•"/>
            </a:pPr>
            <a:endParaRPr lang="es-UY" altLang="es-UY" sz="2800" b="1" kern="0" dirty="0">
              <a:solidFill>
                <a:srgbClr val="800000"/>
              </a:solidFill>
              <a:latin typeface="+mn-lt"/>
              <a:ea typeface="+mj-ea"/>
              <a:cs typeface="+mj-cs"/>
            </a:endParaRPr>
          </a:p>
          <a:p>
            <a:pPr algn="just">
              <a:lnSpc>
                <a:spcPct val="150000"/>
              </a:lnSpc>
              <a:spcBef>
                <a:spcPct val="20000"/>
              </a:spcBef>
              <a:buFontTx/>
              <a:buChar char="•"/>
            </a:pPr>
            <a:r>
              <a:rPr lang="es-UY" altLang="es-UY" sz="2800" b="1" kern="0" dirty="0">
                <a:solidFill>
                  <a:srgbClr val="800000"/>
                </a:solidFill>
                <a:latin typeface="+mn-lt"/>
                <a:ea typeface="+mj-ea"/>
                <a:cs typeface="+mj-cs"/>
              </a:rPr>
              <a:t>Decreto N° 379/018.</a:t>
            </a:r>
          </a:p>
          <a:p>
            <a:pPr algn="just">
              <a:lnSpc>
                <a:spcPct val="150000"/>
              </a:lnSpc>
              <a:spcBef>
                <a:spcPct val="20000"/>
              </a:spcBef>
            </a:pPr>
            <a:endParaRPr lang="es-UY" altLang="es-UY" sz="3200" dirty="0">
              <a:latin typeface="Garamond" panose="02020404030301010803" pitchFamily="18" charset="0"/>
            </a:endParaRPr>
          </a:p>
        </p:txBody>
      </p:sp>
      <p:sp>
        <p:nvSpPr>
          <p:cNvPr id="4" name="2 Rectángulo"/>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sp>
        <p:nvSpPr>
          <p:cNvPr id="6" name="Rectángulo 5">
            <a:extLst>
              <a:ext uri="{FF2B5EF4-FFF2-40B4-BE49-F238E27FC236}">
                <a16:creationId xmlns:a16="http://schemas.microsoft.com/office/drawing/2014/main" xmlns="" id="{C9C70CD4-2BB0-4476-A43B-875E0C5F2CF0}"/>
              </a:ext>
            </a:extLst>
          </p:cNvPr>
          <p:cNvSpPr/>
          <p:nvPr/>
        </p:nvSpPr>
        <p:spPr>
          <a:xfrm>
            <a:off x="848139" y="412335"/>
            <a:ext cx="7447722" cy="662608"/>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Y" sz="3200" b="1" dirty="0">
                <a:solidFill>
                  <a:schemeClr val="bg1"/>
                </a:solidFill>
              </a:rPr>
              <a:t>MARCO NORMATIVO.</a:t>
            </a:r>
          </a:p>
        </p:txBody>
      </p:sp>
      <p:pic>
        <p:nvPicPr>
          <p:cNvPr id="8" name="Imagen 7" descr="Image result for appcu logo">
            <a:extLst>
              <a:ext uri="{FF2B5EF4-FFF2-40B4-BE49-F238E27FC236}">
                <a16:creationId xmlns:a16="http://schemas.microsoft.com/office/drawing/2014/main" xmlns="" id="{30743D3A-A76B-4EF6-96FA-98B57264D3A6}"/>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8296" y="5481503"/>
            <a:ext cx="1126005" cy="1177573"/>
          </a:xfrm>
          <a:prstGeom prst="rect">
            <a:avLst/>
          </a:prstGeom>
          <a:noFill/>
          <a:ln>
            <a:noFill/>
          </a:ln>
        </p:spPr>
      </p:pic>
    </p:spTree>
    <p:extLst>
      <p:ext uri="{BB962C8B-B14F-4D97-AF65-F5344CB8AC3E}">
        <p14:creationId xmlns:p14="http://schemas.microsoft.com/office/powerpoint/2010/main" xmlns="" val="2073803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09418" y="1268579"/>
            <a:ext cx="8045651" cy="5127133"/>
          </a:xfrm>
        </p:spPr>
        <p:txBody>
          <a:bodyPr>
            <a:normAutofit/>
          </a:bodyPr>
          <a:lstStyle/>
          <a:p>
            <a:pPr marL="0" indent="0">
              <a:lnSpc>
                <a:spcPct val="100000"/>
              </a:lnSpc>
              <a:buNone/>
            </a:pPr>
            <a:r>
              <a:rPr lang="es-UY" b="1" i="1" u="sng" dirty="0"/>
              <a:t>Artículo 35 – Umbral para DDI:</a:t>
            </a:r>
            <a:r>
              <a:rPr lang="es-UY" dirty="0"/>
              <a:t> </a:t>
            </a:r>
          </a:p>
          <a:p>
            <a:pPr marL="0" indent="0">
              <a:lnSpc>
                <a:spcPct val="100000"/>
              </a:lnSpc>
              <a:buNone/>
            </a:pPr>
            <a:endParaRPr lang="es-UY" sz="2400" dirty="0"/>
          </a:p>
          <a:p>
            <a:pPr marL="0" indent="0" algn="just">
              <a:lnSpc>
                <a:spcPct val="100000"/>
              </a:lnSpc>
              <a:buNone/>
            </a:pPr>
            <a:r>
              <a:rPr lang="es-UY" sz="2400" dirty="0"/>
              <a:t>Sin perjuicio de los parámetros de riesgo indicados en las generalidades, se deberán intensificar las medidas de DDC cuando la operación:</a:t>
            </a:r>
          </a:p>
          <a:p>
            <a:pPr marL="0" indent="0" algn="just">
              <a:lnSpc>
                <a:spcPct val="100000"/>
              </a:lnSpc>
              <a:buNone/>
            </a:pPr>
            <a:endParaRPr lang="es-UY" sz="1000" dirty="0"/>
          </a:p>
          <a:p>
            <a:pPr algn="just">
              <a:lnSpc>
                <a:spcPct val="100000"/>
              </a:lnSpc>
            </a:pPr>
            <a:r>
              <a:rPr lang="es-UY" sz="2400" dirty="0"/>
              <a:t>Se realice en efectivo cualquiera sea el monto de la misma</a:t>
            </a:r>
          </a:p>
          <a:p>
            <a:pPr algn="just">
              <a:lnSpc>
                <a:spcPct val="100000"/>
              </a:lnSpc>
            </a:pPr>
            <a:endParaRPr lang="es-UY" sz="1050" dirty="0"/>
          </a:p>
          <a:p>
            <a:pPr algn="just">
              <a:lnSpc>
                <a:spcPct val="100000"/>
              </a:lnSpc>
            </a:pPr>
            <a:r>
              <a:rPr lang="es-UY" sz="2400" dirty="0"/>
              <a:t>Se realice utilizando instrumentos bancarios, cuando el monto sea superior a USD 300.000 o su equivalente en otras monedas</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2043750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09418" y="1268579"/>
            <a:ext cx="8045651" cy="5127133"/>
          </a:xfrm>
        </p:spPr>
        <p:txBody>
          <a:bodyPr>
            <a:normAutofit/>
          </a:bodyPr>
          <a:lstStyle/>
          <a:p>
            <a:pPr marL="0" indent="0">
              <a:lnSpc>
                <a:spcPct val="100000"/>
              </a:lnSpc>
              <a:buNone/>
            </a:pPr>
            <a:r>
              <a:rPr lang="es-UY" b="1" i="1" u="sng" dirty="0"/>
              <a:t>Artículo 37 – Industria de la Construcción:</a:t>
            </a:r>
            <a:r>
              <a:rPr lang="es-UY" dirty="0"/>
              <a:t> </a:t>
            </a:r>
          </a:p>
          <a:p>
            <a:pPr marL="0" indent="0">
              <a:lnSpc>
                <a:spcPct val="100000"/>
              </a:lnSpc>
              <a:buNone/>
            </a:pPr>
            <a:endParaRPr lang="es-UY" sz="2400" dirty="0"/>
          </a:p>
          <a:p>
            <a:pPr marL="0" indent="0">
              <a:lnSpc>
                <a:spcPct val="100000"/>
              </a:lnSpc>
              <a:buNone/>
            </a:pPr>
            <a:endParaRPr lang="es-UY" sz="2400" dirty="0"/>
          </a:p>
          <a:p>
            <a:pPr marL="0" indent="0" algn="just">
              <a:lnSpc>
                <a:spcPct val="100000"/>
              </a:lnSpc>
              <a:buNone/>
            </a:pPr>
            <a:r>
              <a:rPr lang="es-UY" sz="2400" dirty="0"/>
              <a:t>Operaciones desarrolladas por S.O. (art. 29) que se encuentren comprendidas en la definición de Obra Pública, la debida diligencia del cliente deberá acreditar fehacientemente que se trata de una, no siendo necesario solicitar información adicional.</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3138936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09418" y="1268579"/>
            <a:ext cx="8045651" cy="5127133"/>
          </a:xfrm>
        </p:spPr>
        <p:txBody>
          <a:bodyPr>
            <a:normAutofit/>
          </a:bodyPr>
          <a:lstStyle/>
          <a:p>
            <a:pPr marL="0" indent="0">
              <a:lnSpc>
                <a:spcPct val="100000"/>
              </a:lnSpc>
              <a:buNone/>
            </a:pPr>
            <a:r>
              <a:rPr lang="es-UY" b="1" i="1" u="sng" dirty="0"/>
              <a:t>Artículo 37 – Negativa a proporcionar información</a:t>
            </a:r>
          </a:p>
          <a:p>
            <a:pPr marL="0" indent="0">
              <a:lnSpc>
                <a:spcPct val="100000"/>
              </a:lnSpc>
              <a:buNone/>
            </a:pPr>
            <a:endParaRPr lang="es-UY" sz="800" dirty="0"/>
          </a:p>
          <a:p>
            <a:pPr algn="just">
              <a:lnSpc>
                <a:spcPct val="100000"/>
              </a:lnSpc>
            </a:pPr>
            <a:r>
              <a:rPr lang="es-UY" sz="2400" dirty="0"/>
              <a:t>Omisión o negativa del cliente en proporcionar información correspondiente a la DDC</a:t>
            </a:r>
          </a:p>
          <a:p>
            <a:pPr algn="just">
              <a:lnSpc>
                <a:spcPct val="100000"/>
              </a:lnSpc>
            </a:pPr>
            <a:endParaRPr lang="es-UY" sz="2400" dirty="0"/>
          </a:p>
          <a:p>
            <a:pPr algn="just">
              <a:lnSpc>
                <a:spcPct val="100000"/>
              </a:lnSpc>
            </a:pPr>
            <a:r>
              <a:rPr lang="es-UY" sz="2400" dirty="0"/>
              <a:t>Se deberá evaluar la intención del cliente.</a:t>
            </a:r>
          </a:p>
          <a:p>
            <a:pPr algn="just">
              <a:lnSpc>
                <a:spcPct val="100000"/>
              </a:lnSpc>
            </a:pPr>
            <a:endParaRPr lang="es-UY" sz="2400" dirty="0"/>
          </a:p>
          <a:p>
            <a:pPr algn="just">
              <a:lnSpc>
                <a:spcPct val="100000"/>
              </a:lnSpc>
            </a:pPr>
            <a:r>
              <a:rPr lang="es-UY" sz="2400" dirty="0"/>
              <a:t>Cuando existan razones jurídicamente justificadas para completar la operación, se completará y se realizará un ROS.</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943786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XII - Decreto N° 379/018</a:t>
            </a:r>
            <a:br>
              <a:rPr lang="es-UY" sz="3200" dirty="0"/>
            </a:br>
            <a:r>
              <a:rPr lang="es-UY" sz="3200" b="1" dirty="0"/>
              <a:t>Registro de Datos de Sujetos Obligados</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09418" y="1268579"/>
            <a:ext cx="8045651" cy="5127133"/>
          </a:xfrm>
        </p:spPr>
        <p:txBody>
          <a:bodyPr>
            <a:normAutofit/>
          </a:bodyPr>
          <a:lstStyle/>
          <a:p>
            <a:pPr marL="0" indent="0">
              <a:lnSpc>
                <a:spcPct val="100000"/>
              </a:lnSpc>
              <a:buNone/>
            </a:pPr>
            <a:r>
              <a:rPr lang="es-UY" b="1" i="1" u="sng" dirty="0"/>
              <a:t>Artículo 92 – Registro</a:t>
            </a:r>
          </a:p>
          <a:p>
            <a:pPr marL="0" indent="0">
              <a:lnSpc>
                <a:spcPct val="100000"/>
              </a:lnSpc>
              <a:buNone/>
            </a:pPr>
            <a:endParaRPr lang="es-UY" sz="800" dirty="0"/>
          </a:p>
          <a:p>
            <a:pPr algn="just">
              <a:lnSpc>
                <a:spcPct val="100000"/>
              </a:lnSpc>
              <a:buFontTx/>
              <a:buChar char="-"/>
            </a:pPr>
            <a:r>
              <a:rPr lang="es-UY" sz="2400" dirty="0"/>
              <a:t>Registro</a:t>
            </a:r>
          </a:p>
          <a:p>
            <a:pPr algn="just">
              <a:lnSpc>
                <a:spcPct val="100000"/>
              </a:lnSpc>
              <a:buFontTx/>
              <a:buChar char="-"/>
            </a:pPr>
            <a:endParaRPr lang="es-UY" sz="2400" dirty="0"/>
          </a:p>
          <a:p>
            <a:pPr algn="just">
              <a:lnSpc>
                <a:spcPct val="100000"/>
              </a:lnSpc>
              <a:buFontTx/>
              <a:buChar char="-"/>
            </a:pPr>
            <a:r>
              <a:rPr lang="es-UY" sz="2400" dirty="0"/>
              <a:t>Inscripción</a:t>
            </a:r>
          </a:p>
          <a:p>
            <a:pPr algn="just">
              <a:lnSpc>
                <a:spcPct val="100000"/>
              </a:lnSpc>
              <a:buFontTx/>
              <a:buChar char="-"/>
            </a:pPr>
            <a:endParaRPr lang="es-UY" sz="2400" dirty="0"/>
          </a:p>
          <a:p>
            <a:pPr algn="just">
              <a:lnSpc>
                <a:spcPct val="100000"/>
              </a:lnSpc>
              <a:buFontTx/>
              <a:buChar char="-"/>
            </a:pPr>
            <a:r>
              <a:rPr lang="es-UY" sz="2400" dirty="0"/>
              <a:t>Actualización de datos</a:t>
            </a:r>
          </a:p>
          <a:p>
            <a:pPr algn="just">
              <a:lnSpc>
                <a:spcPct val="100000"/>
              </a:lnSpc>
              <a:buFontTx/>
              <a:buChar char="-"/>
            </a:pPr>
            <a:endParaRPr lang="es-UY" sz="2400" dirty="0"/>
          </a:p>
          <a:p>
            <a:pPr algn="just">
              <a:lnSpc>
                <a:spcPct val="100000"/>
              </a:lnSpc>
              <a:buFontTx/>
              <a:buChar char="-"/>
            </a:pPr>
            <a:r>
              <a:rPr lang="es-UY" sz="2400" dirty="0"/>
              <a:t>Incumplimiento</a:t>
            </a:r>
          </a:p>
        </p:txBody>
      </p:sp>
      <p:sp>
        <p:nvSpPr>
          <p:cNvPr id="12" name="Marcador de contenido 2">
            <a:extLst>
              <a:ext uri="{FF2B5EF4-FFF2-40B4-BE49-F238E27FC236}">
                <a16:creationId xmlns:a16="http://schemas.microsoft.com/office/drawing/2014/main" xmlns="" id="{3A52D80A-0AAA-40FB-9ABE-3FE2E0868D92}"/>
              </a:ext>
            </a:extLst>
          </p:cNvPr>
          <p:cNvSpPr txBox="1">
            <a:spLocks/>
          </p:cNvSpPr>
          <p:nvPr/>
        </p:nvSpPr>
        <p:spPr>
          <a:xfrm>
            <a:off x="549175" y="5553256"/>
            <a:ext cx="6859758" cy="842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s-UY" sz="2000" dirty="0"/>
          </a:p>
        </p:txBody>
      </p:sp>
    </p:spTree>
    <p:extLst>
      <p:ext uri="{BB962C8B-B14F-4D97-AF65-F5344CB8AC3E}">
        <p14:creationId xmlns:p14="http://schemas.microsoft.com/office/powerpoint/2010/main" xmlns="" val="1882175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bwMode="auto">
          <a:xfrm>
            <a:off x="-35717" y="699606"/>
            <a:ext cx="9144000" cy="1143000"/>
          </a:xfrm>
          <a:prstGeom prst="rect">
            <a:avLst/>
          </a:prstGeom>
          <a:noFill/>
          <a:ln>
            <a:noFill/>
          </a:ln>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defRPr/>
            </a:pPr>
            <a:r>
              <a:rPr lang="es-UY" altLang="es-UY" sz="8000" b="1" kern="0" dirty="0">
                <a:solidFill>
                  <a:srgbClr val="800000"/>
                </a:solidFill>
                <a:latin typeface="+mn-lt"/>
              </a:rPr>
              <a:t>¡Muchas Gracias!</a:t>
            </a:r>
          </a:p>
        </p:txBody>
      </p:sp>
      <p:sp>
        <p:nvSpPr>
          <p:cNvPr id="4" name="2 Rectángulo"/>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39938" name="Picture 2" descr="Brum Costa Abogados / Legal . Tax . Compliance">
            <a:extLst>
              <a:ext uri="{FF2B5EF4-FFF2-40B4-BE49-F238E27FC236}">
                <a16:creationId xmlns:a16="http://schemas.microsoft.com/office/drawing/2014/main" xmlns="" id="{C012C1A4-AEF3-4239-B0A1-BD8E68D4A6F4}"/>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28476" y="1842606"/>
            <a:ext cx="5687043" cy="2155738"/>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Imagen 5" descr="Image result for appcu logo">
            <a:extLst>
              <a:ext uri="{FF2B5EF4-FFF2-40B4-BE49-F238E27FC236}">
                <a16:creationId xmlns:a16="http://schemas.microsoft.com/office/drawing/2014/main" xmlns="" id="{12410566-99D3-4262-9C15-10F113077B25}"/>
              </a:ext>
            </a:extLst>
          </p:cNvPr>
          <p:cNvPicPr/>
          <p:nvPr/>
        </p:nvPicPr>
        <p:blipFill>
          <a:blip r:embed="rId3">
            <a:extLst>
              <a:ext uri="{28A0092B-C50C-407E-A947-70E740481C1C}">
                <a14:useLocalDpi xmlns:a14="http://schemas.microsoft.com/office/drawing/2010/main" xmlns="" val="0"/>
              </a:ext>
            </a:extLst>
          </a:blip>
          <a:srcRect/>
          <a:stretch>
            <a:fillRect/>
          </a:stretch>
        </p:blipFill>
        <p:spPr bwMode="auto">
          <a:xfrm>
            <a:off x="3302162" y="3778019"/>
            <a:ext cx="2539676" cy="2376063"/>
          </a:xfrm>
          <a:prstGeom prst="rect">
            <a:avLst/>
          </a:prstGeom>
          <a:noFill/>
          <a:ln>
            <a:noFill/>
          </a:ln>
        </p:spPr>
      </p:pic>
    </p:spTree>
    <p:extLst>
      <p:ext uri="{BB962C8B-B14F-4D97-AF65-F5344CB8AC3E}">
        <p14:creationId xmlns:p14="http://schemas.microsoft.com/office/powerpoint/2010/main" xmlns="" val="2857063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2 - Decreto </a:t>
            </a:r>
            <a:r>
              <a:rPr lang="es-UY" sz="3200" dirty="0" err="1"/>
              <a:t>N°</a:t>
            </a:r>
            <a:r>
              <a:rPr lang="es-UY" sz="3200" dirty="0"/>
              <a:t> 379/018</a:t>
            </a:r>
            <a:br>
              <a:rPr lang="es-UY" sz="3200" dirty="0"/>
            </a:br>
            <a:r>
              <a:rPr lang="es-UY" sz="3200" b="1" dirty="0"/>
              <a:t>Generalidades</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8296" y="5481503"/>
            <a:ext cx="1126005" cy="1177573"/>
          </a:xfrm>
          <a:prstGeom prst="rect">
            <a:avLst/>
          </a:prstGeom>
          <a:noFill/>
          <a:ln>
            <a:noFill/>
          </a:ln>
        </p:spPr>
      </p:pic>
      <p:sp>
        <p:nvSpPr>
          <p:cNvPr id="11" name="Marcador de contenido 2">
            <a:extLst>
              <a:ext uri="{FF2B5EF4-FFF2-40B4-BE49-F238E27FC236}">
                <a16:creationId xmlns:a16="http://schemas.microsoft.com/office/drawing/2014/main" xmlns="" id="{AD207B4B-B681-42EA-894E-AB27DAD31B7A}"/>
              </a:ext>
            </a:extLst>
          </p:cNvPr>
          <p:cNvSpPr>
            <a:spLocks noGrp="1"/>
          </p:cNvSpPr>
          <p:nvPr>
            <p:ph idx="1"/>
          </p:nvPr>
        </p:nvSpPr>
        <p:spPr>
          <a:xfrm>
            <a:off x="433982" y="1227172"/>
            <a:ext cx="8204602" cy="4896057"/>
          </a:xfrm>
        </p:spPr>
        <p:txBody>
          <a:bodyPr>
            <a:normAutofit lnSpcReduction="10000"/>
          </a:bodyPr>
          <a:lstStyle/>
          <a:p>
            <a:pPr marL="0" indent="0" algn="just">
              <a:lnSpc>
                <a:spcPct val="100000"/>
              </a:lnSpc>
              <a:buNone/>
            </a:pPr>
            <a:r>
              <a:rPr lang="es-UY" sz="2400" b="1" i="1" u="sng" dirty="0"/>
              <a:t>Artículo 1 – Definiciones:</a:t>
            </a:r>
          </a:p>
          <a:p>
            <a:pPr marL="0" indent="0" algn="just">
              <a:lnSpc>
                <a:spcPct val="100000"/>
              </a:lnSpc>
              <a:buNone/>
            </a:pPr>
            <a:endParaRPr lang="es-UY" sz="600" dirty="0"/>
          </a:p>
          <a:p>
            <a:pPr marL="285750" indent="-285750" algn="just">
              <a:buFont typeface="Wingdings" panose="05000000000000000000" pitchFamily="2" charset="2"/>
              <a:buChar char="Ø"/>
            </a:pPr>
            <a:r>
              <a:rPr lang="es-UY" sz="2000" b="1" dirty="0"/>
              <a:t>Sujeto Obligado</a:t>
            </a:r>
            <a:r>
              <a:rPr lang="es-UY" sz="2000" dirty="0"/>
              <a:t>: art. 13 de la Ley Nro. 19.574. </a:t>
            </a:r>
          </a:p>
          <a:p>
            <a:pPr algn="just"/>
            <a:r>
              <a:rPr lang="es-UY" sz="2000" dirty="0"/>
              <a:t>( NO comprende sujetos obligados financieros – BCU). </a:t>
            </a:r>
          </a:p>
          <a:p>
            <a:pPr algn="just"/>
            <a:endParaRPr lang="es-UY" sz="900" dirty="0"/>
          </a:p>
          <a:p>
            <a:pPr marL="285750" indent="-285750" algn="just">
              <a:buFont typeface="Wingdings" panose="05000000000000000000" pitchFamily="2" charset="2"/>
              <a:buChar char="Ø"/>
            </a:pPr>
            <a:r>
              <a:rPr lang="es-UY" sz="2000" b="1" dirty="0"/>
              <a:t>Cliente: </a:t>
            </a:r>
            <a:r>
              <a:rPr lang="es-UY" sz="2000" dirty="0"/>
              <a:t>persona que utiliza o adquiere, de manera frecuente u ocasional, un producto o servicio, puesto a disposición por uno de los sujetos obligados.</a:t>
            </a:r>
          </a:p>
          <a:p>
            <a:pPr marL="285750" indent="-285750" algn="just">
              <a:buFont typeface="Wingdings" panose="05000000000000000000" pitchFamily="2" charset="2"/>
              <a:buChar char="Ø"/>
            </a:pPr>
            <a:endParaRPr lang="es-UY" sz="900" dirty="0"/>
          </a:p>
          <a:p>
            <a:pPr marL="285750" indent="-285750" algn="just">
              <a:buFont typeface="Wingdings" panose="05000000000000000000" pitchFamily="2" charset="2"/>
              <a:buChar char="Ø"/>
            </a:pPr>
            <a:r>
              <a:rPr lang="es-UY" sz="2000" b="1" dirty="0"/>
              <a:t>Riesgo: </a:t>
            </a:r>
            <a:r>
              <a:rPr lang="es-UY" sz="2000" dirty="0"/>
              <a:t>posibilidad que tiene el sujeto obligado de ser utilizado directa e indirectamente a través de sus actividades u operaciones como instrumento para cometer el delito de lavado de activos.</a:t>
            </a:r>
          </a:p>
          <a:p>
            <a:pPr marL="285750" indent="-285750" algn="just">
              <a:buFont typeface="Wingdings" panose="05000000000000000000" pitchFamily="2" charset="2"/>
              <a:buChar char="Ø"/>
            </a:pPr>
            <a:endParaRPr lang="es-UY" sz="800" dirty="0"/>
          </a:p>
          <a:p>
            <a:pPr marL="285750" indent="-285750" algn="just">
              <a:buFont typeface="Wingdings" panose="05000000000000000000" pitchFamily="2" charset="2"/>
              <a:buChar char="Ø"/>
            </a:pPr>
            <a:r>
              <a:rPr lang="es-UY" sz="2000" b="1" dirty="0"/>
              <a:t>Origen de fondos: </a:t>
            </a:r>
            <a:r>
              <a:rPr lang="es-UY" sz="2000" dirty="0"/>
              <a:t>actividad económica, productiva, industrial, financiera, comercial, laboral o la fuente legal que origina los fondos o recursos monetarios de un cliente del sujeto obligado.</a:t>
            </a:r>
          </a:p>
          <a:p>
            <a:endParaRPr lang="es-UY" sz="2000" dirty="0"/>
          </a:p>
          <a:p>
            <a:endParaRPr lang="es-UY" sz="2000" dirty="0"/>
          </a:p>
          <a:p>
            <a:pPr marL="0" indent="0">
              <a:lnSpc>
                <a:spcPct val="100000"/>
              </a:lnSpc>
              <a:buNone/>
            </a:pPr>
            <a:endParaRPr lang="es-UY" sz="800" dirty="0"/>
          </a:p>
        </p:txBody>
      </p:sp>
    </p:spTree>
    <p:extLst>
      <p:ext uri="{BB962C8B-B14F-4D97-AF65-F5344CB8AC3E}">
        <p14:creationId xmlns:p14="http://schemas.microsoft.com/office/powerpoint/2010/main" xmlns="" val="1942759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2 - Decreto </a:t>
            </a:r>
            <a:r>
              <a:rPr lang="es-UY" sz="3200" dirty="0" err="1"/>
              <a:t>N°</a:t>
            </a:r>
            <a:r>
              <a:rPr lang="es-UY" sz="3200" dirty="0"/>
              <a:t> 379/018</a:t>
            </a:r>
            <a:br>
              <a:rPr lang="es-UY" sz="3200" dirty="0"/>
            </a:br>
            <a:r>
              <a:rPr lang="es-UY" sz="3200" b="1" dirty="0"/>
              <a:t>Generalidades</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8296" y="5481503"/>
            <a:ext cx="1126005" cy="1177573"/>
          </a:xfrm>
          <a:prstGeom prst="rect">
            <a:avLst/>
          </a:prstGeom>
          <a:noFill/>
          <a:ln>
            <a:noFill/>
          </a:ln>
        </p:spPr>
      </p:pic>
      <p:sp>
        <p:nvSpPr>
          <p:cNvPr id="5" name="Rectángulo 4">
            <a:extLst>
              <a:ext uri="{FF2B5EF4-FFF2-40B4-BE49-F238E27FC236}">
                <a16:creationId xmlns:a16="http://schemas.microsoft.com/office/drawing/2014/main" xmlns="" id="{59D10C98-8079-487B-9E5A-E2EDFABB42D4}"/>
              </a:ext>
            </a:extLst>
          </p:cNvPr>
          <p:cNvSpPr/>
          <p:nvPr/>
        </p:nvSpPr>
        <p:spPr>
          <a:xfrm>
            <a:off x="513457" y="1285487"/>
            <a:ext cx="8045651" cy="5355312"/>
          </a:xfrm>
          <a:prstGeom prst="rect">
            <a:avLst/>
          </a:prstGeom>
        </p:spPr>
        <p:txBody>
          <a:bodyPr wrap="square">
            <a:spAutoFit/>
          </a:bodyPr>
          <a:lstStyle/>
          <a:p>
            <a:pPr marL="285750" indent="-285750">
              <a:buFont typeface="Wingdings" panose="05000000000000000000" pitchFamily="2" charset="2"/>
              <a:buChar char="Ø"/>
            </a:pPr>
            <a:r>
              <a:rPr lang="es-UY" b="1" dirty="0"/>
              <a:t>SUPERVISIÓN: SENACLAFT.</a:t>
            </a:r>
          </a:p>
          <a:p>
            <a:endParaRPr lang="es-UY" b="1" dirty="0"/>
          </a:p>
          <a:p>
            <a:pPr marL="285750" indent="-285750">
              <a:buFontTx/>
              <a:buChar char="-"/>
            </a:pPr>
            <a:r>
              <a:rPr lang="es-UY" dirty="0"/>
              <a:t>Órgano desconcentrado dependiente directamente de Presidencia.</a:t>
            </a:r>
          </a:p>
          <a:p>
            <a:pPr marL="285750" indent="-285750">
              <a:buFontTx/>
              <a:buChar char="-"/>
            </a:pPr>
            <a:r>
              <a:rPr lang="es-UY" dirty="0"/>
              <a:t>Facultad de solicitar información a sujetos obligados y organismos públicos.</a:t>
            </a:r>
          </a:p>
          <a:p>
            <a:pPr marL="285750" indent="-285750">
              <a:buFontTx/>
              <a:buChar char="-"/>
            </a:pPr>
            <a:r>
              <a:rPr lang="es-AR" altLang="ja-JP" dirty="0">
                <a:solidFill>
                  <a:srgbClr val="000000"/>
                </a:solidFill>
              </a:rPr>
              <a:t>Dispone de autonomía técnica, facultades de investigación y fiscalización.</a:t>
            </a:r>
            <a:endParaRPr lang="es-UY" dirty="0"/>
          </a:p>
          <a:p>
            <a:endParaRPr lang="es-UY" dirty="0"/>
          </a:p>
          <a:p>
            <a:pPr marL="285750" indent="-285750">
              <a:buFont typeface="Wingdings" panose="05000000000000000000" pitchFamily="2" charset="2"/>
              <a:buChar char="Ø"/>
            </a:pPr>
            <a:r>
              <a:rPr lang="es-UY" b="1" dirty="0"/>
              <a:t>Evaluación y Administración de RIESGO.</a:t>
            </a:r>
            <a:endParaRPr lang="es-UY" dirty="0"/>
          </a:p>
          <a:p>
            <a:pPr marL="285750" indent="-285750">
              <a:buFont typeface="Wingdings" panose="05000000000000000000" pitchFamily="2" charset="2"/>
              <a:buChar char="Ø"/>
            </a:pPr>
            <a:endParaRPr lang="es-UY" dirty="0"/>
          </a:p>
          <a:p>
            <a:pPr marL="285750" indent="-285750">
              <a:buFont typeface="Wingdings" panose="05000000000000000000" pitchFamily="2" charset="2"/>
              <a:buChar char="Ø"/>
            </a:pPr>
            <a:r>
              <a:rPr lang="es-UY" b="1" dirty="0"/>
              <a:t>Debida Diligencia de Clientes. </a:t>
            </a:r>
          </a:p>
          <a:p>
            <a:endParaRPr lang="es-UY" b="1" dirty="0"/>
          </a:p>
          <a:p>
            <a:pPr marL="285750" indent="-285750">
              <a:buFontTx/>
              <a:buChar char="-"/>
            </a:pPr>
            <a:r>
              <a:rPr lang="es-UY" dirty="0"/>
              <a:t>Identificación y conocimiento de clientes / Beneficiario Final (BO).</a:t>
            </a:r>
          </a:p>
          <a:p>
            <a:pPr marL="285750" indent="-285750">
              <a:buFontTx/>
              <a:buChar char="-"/>
            </a:pPr>
            <a:r>
              <a:rPr lang="es-UY" dirty="0"/>
              <a:t>Origen de fondos.</a:t>
            </a:r>
          </a:p>
          <a:p>
            <a:pPr marL="285750" indent="-285750">
              <a:buFontTx/>
              <a:buChar char="-"/>
            </a:pPr>
            <a:r>
              <a:rPr lang="es-UY" dirty="0"/>
              <a:t>Posible consecuencia – ROS.  </a:t>
            </a:r>
          </a:p>
          <a:p>
            <a:pPr marL="285750" indent="-285750">
              <a:buFontTx/>
              <a:buChar char="-"/>
            </a:pPr>
            <a:endParaRPr lang="es-UY" dirty="0"/>
          </a:p>
          <a:p>
            <a:pPr marL="285750" indent="-285750">
              <a:buFont typeface="Wingdings" panose="05000000000000000000" pitchFamily="2" charset="2"/>
              <a:buChar char="Ø"/>
            </a:pPr>
            <a:r>
              <a:rPr lang="es-UY" b="1" dirty="0"/>
              <a:t>Conservación de Registros – </a:t>
            </a:r>
            <a:r>
              <a:rPr lang="es-UY" dirty="0"/>
              <a:t>5 años. Domicilio del SO.</a:t>
            </a:r>
          </a:p>
          <a:p>
            <a:pPr marL="285750" indent="-285750">
              <a:buFont typeface="Wingdings" panose="05000000000000000000" pitchFamily="2" charset="2"/>
              <a:buChar char="Ø"/>
            </a:pPr>
            <a:endParaRPr lang="es-UY" b="1" dirty="0"/>
          </a:p>
          <a:p>
            <a:pPr marL="285750" indent="-285750">
              <a:buFont typeface="Wingdings" panose="05000000000000000000" pitchFamily="2" charset="2"/>
              <a:buChar char="Ø"/>
            </a:pPr>
            <a:r>
              <a:rPr lang="es-UY" b="1" dirty="0"/>
              <a:t>Oficial de Cumplimiento.</a:t>
            </a:r>
          </a:p>
          <a:p>
            <a:endParaRPr lang="es-UY" b="1" dirty="0"/>
          </a:p>
          <a:p>
            <a:pPr marL="285750" indent="-285750">
              <a:buFont typeface="Wingdings" panose="05000000000000000000" pitchFamily="2" charset="2"/>
              <a:buChar char="Ø"/>
            </a:pPr>
            <a:r>
              <a:rPr lang="es-UY" b="1" dirty="0"/>
              <a:t>Capacitaciones.</a:t>
            </a:r>
          </a:p>
        </p:txBody>
      </p:sp>
    </p:spTree>
    <p:extLst>
      <p:ext uri="{BB962C8B-B14F-4D97-AF65-F5344CB8AC3E}">
        <p14:creationId xmlns:p14="http://schemas.microsoft.com/office/powerpoint/2010/main" xmlns="" val="2858198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2 - Decreto </a:t>
            </a:r>
            <a:r>
              <a:rPr lang="es-UY" sz="3200" dirty="0" err="1"/>
              <a:t>N°</a:t>
            </a:r>
            <a:r>
              <a:rPr lang="es-UY" sz="3200" dirty="0"/>
              <a:t> 379/018</a:t>
            </a:r>
            <a:br>
              <a:rPr lang="es-UY" sz="3200" dirty="0"/>
            </a:br>
            <a:r>
              <a:rPr lang="es-UY" sz="3200" b="1" dirty="0"/>
              <a:t>Generalidades</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8296" y="5481503"/>
            <a:ext cx="1126005" cy="1177573"/>
          </a:xfrm>
          <a:prstGeom prst="rect">
            <a:avLst/>
          </a:prstGeom>
          <a:noFill/>
          <a:ln>
            <a:noFill/>
          </a:ln>
        </p:spPr>
      </p:pic>
      <p:sp>
        <p:nvSpPr>
          <p:cNvPr id="5" name="Rectángulo 4">
            <a:extLst>
              <a:ext uri="{FF2B5EF4-FFF2-40B4-BE49-F238E27FC236}">
                <a16:creationId xmlns:a16="http://schemas.microsoft.com/office/drawing/2014/main" xmlns="" id="{59D10C98-8079-487B-9E5A-E2EDFABB42D4}"/>
              </a:ext>
            </a:extLst>
          </p:cNvPr>
          <p:cNvSpPr/>
          <p:nvPr/>
        </p:nvSpPr>
        <p:spPr>
          <a:xfrm>
            <a:off x="513457" y="1285487"/>
            <a:ext cx="8045651" cy="5078313"/>
          </a:xfrm>
          <a:prstGeom prst="rect">
            <a:avLst/>
          </a:prstGeom>
        </p:spPr>
        <p:txBody>
          <a:bodyPr wrap="square">
            <a:spAutoFit/>
          </a:bodyPr>
          <a:lstStyle/>
          <a:p>
            <a:pPr marL="285750" indent="-285750">
              <a:buFont typeface="Wingdings" panose="05000000000000000000" pitchFamily="2" charset="2"/>
              <a:buChar char="Ø"/>
            </a:pPr>
            <a:r>
              <a:rPr lang="es-UY" b="1" dirty="0"/>
              <a:t>Personas Políticamente Expuestas (PEP).</a:t>
            </a:r>
            <a:endParaRPr lang="es-UY" dirty="0"/>
          </a:p>
          <a:p>
            <a:endParaRPr lang="es-UY" dirty="0"/>
          </a:p>
          <a:p>
            <a:r>
              <a:rPr lang="es-UY" dirty="0"/>
              <a:t>Aquellas que desempeñan o han desempeñado en los últimos 5 años contados desde el cese del cargo:</a:t>
            </a:r>
          </a:p>
          <a:p>
            <a:endParaRPr lang="es-UY" dirty="0"/>
          </a:p>
          <a:p>
            <a:pPr marL="285750" indent="-285750">
              <a:buFontTx/>
              <a:buChar char="-"/>
            </a:pPr>
            <a:r>
              <a:rPr lang="es-UY" dirty="0"/>
              <a:t>Funciones publicas de importancia en el país o en el extranjero, tales como: jefes de Estado o de Gobierno, políticos de jerarquía, funcionarios gubernamentales, judiciales o militares de alta jerarquía, representantes y senadores del poder legislativo, dirigentes de jerarquía de partidos políticos, directores y altos ejecutivos de empresas estatales y otras entidades publicas.</a:t>
            </a:r>
          </a:p>
          <a:p>
            <a:endParaRPr lang="es-UY" dirty="0"/>
          </a:p>
          <a:p>
            <a:pPr marL="285750" indent="-285750">
              <a:buFontTx/>
              <a:buChar char="-"/>
            </a:pPr>
            <a:r>
              <a:rPr lang="es-UY" dirty="0"/>
              <a:t>Función de jerarquía en un organismo de derecho internacional publico, como ser: miembros de la alta gerencia, directores, subdirectores, miembros de la Junta o funciones equivalentes.</a:t>
            </a:r>
          </a:p>
          <a:p>
            <a:pPr marL="285750" indent="-285750">
              <a:buFontTx/>
              <a:buChar char="-"/>
            </a:pPr>
            <a:endParaRPr lang="es-UY" dirty="0"/>
          </a:p>
          <a:p>
            <a:pPr marL="285750" indent="-285750">
              <a:buFontTx/>
              <a:buChar char="-"/>
            </a:pPr>
            <a:r>
              <a:rPr lang="es-UY" dirty="0"/>
              <a:t>PEP: Riesgo Alto - Debida Diligencia Intensificada.</a:t>
            </a:r>
          </a:p>
          <a:p>
            <a:pPr marL="285750" indent="-285750">
              <a:buFontTx/>
              <a:buChar char="-"/>
            </a:pPr>
            <a:r>
              <a:rPr lang="es-UY" dirty="0"/>
              <a:t>PEP: Aprobación de la alta gerencia.</a:t>
            </a:r>
          </a:p>
          <a:p>
            <a:pPr marL="285750" indent="-285750">
              <a:buFontTx/>
              <a:buChar char="-"/>
            </a:pPr>
            <a:r>
              <a:rPr lang="es-UY" dirty="0"/>
              <a:t>PEP: seguimiento identificado de la relación comercial.</a:t>
            </a:r>
          </a:p>
        </p:txBody>
      </p:sp>
    </p:spTree>
    <p:extLst>
      <p:ext uri="{BB962C8B-B14F-4D97-AF65-F5344CB8AC3E}">
        <p14:creationId xmlns:p14="http://schemas.microsoft.com/office/powerpoint/2010/main" xmlns="" val="3833817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2 - Decreto </a:t>
            </a:r>
            <a:r>
              <a:rPr lang="es-UY" sz="3200" dirty="0" err="1"/>
              <a:t>N°</a:t>
            </a:r>
            <a:r>
              <a:rPr lang="es-UY" sz="3200" dirty="0"/>
              <a:t> 379/018</a:t>
            </a:r>
            <a:br>
              <a:rPr lang="es-UY" sz="3200" dirty="0"/>
            </a:br>
            <a:r>
              <a:rPr lang="es-UY" sz="3200" b="1" dirty="0"/>
              <a:t>Generalidades</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8296" y="5481503"/>
            <a:ext cx="1126005" cy="1177573"/>
          </a:xfrm>
          <a:prstGeom prst="rect">
            <a:avLst/>
          </a:prstGeom>
          <a:noFill/>
          <a:ln>
            <a:noFill/>
          </a:ln>
        </p:spPr>
      </p:pic>
      <p:sp>
        <p:nvSpPr>
          <p:cNvPr id="5" name="Rectángulo 4">
            <a:extLst>
              <a:ext uri="{FF2B5EF4-FFF2-40B4-BE49-F238E27FC236}">
                <a16:creationId xmlns:a16="http://schemas.microsoft.com/office/drawing/2014/main" xmlns="" id="{59D10C98-8079-487B-9E5A-E2EDFABB42D4}"/>
              </a:ext>
            </a:extLst>
          </p:cNvPr>
          <p:cNvSpPr/>
          <p:nvPr/>
        </p:nvSpPr>
        <p:spPr>
          <a:xfrm>
            <a:off x="513457" y="1285487"/>
            <a:ext cx="8045651" cy="4093428"/>
          </a:xfrm>
          <a:prstGeom prst="rect">
            <a:avLst/>
          </a:prstGeom>
        </p:spPr>
        <p:txBody>
          <a:bodyPr wrap="square">
            <a:spAutoFit/>
          </a:bodyPr>
          <a:lstStyle/>
          <a:p>
            <a:pPr marL="285750" indent="-285750">
              <a:buFont typeface="Wingdings" panose="05000000000000000000" pitchFamily="2" charset="2"/>
              <a:buChar char="Ø"/>
            </a:pPr>
            <a:r>
              <a:rPr lang="es-UY" sz="2000" b="1" dirty="0"/>
              <a:t>DELEGACIÓN.</a:t>
            </a:r>
            <a:endParaRPr lang="es-UY" sz="2000" dirty="0"/>
          </a:p>
          <a:p>
            <a:endParaRPr lang="es-UY" sz="2000" dirty="0"/>
          </a:p>
          <a:p>
            <a:pPr algn="just"/>
            <a:r>
              <a:rPr lang="es-UY" sz="2000" dirty="0"/>
              <a:t>Los </a:t>
            </a:r>
            <a:r>
              <a:rPr lang="es-UY" sz="2000" dirty="0" err="1"/>
              <a:t>SOs</a:t>
            </a:r>
            <a:r>
              <a:rPr lang="es-UY" sz="2000" dirty="0"/>
              <a:t> podrán delegar en terceros que también sean </a:t>
            </a:r>
            <a:r>
              <a:rPr lang="es-UY" sz="2000" dirty="0" err="1"/>
              <a:t>SOs</a:t>
            </a:r>
            <a:r>
              <a:rPr lang="es-UY" sz="2000" dirty="0"/>
              <a:t>, la realización de los procedimientos de DDC, en las siguientes condiciones:</a:t>
            </a:r>
          </a:p>
          <a:p>
            <a:pPr algn="just"/>
            <a:endParaRPr lang="es-UY" sz="2000" dirty="0"/>
          </a:p>
          <a:p>
            <a:pPr algn="just"/>
            <a:endParaRPr lang="es-UY" sz="2000" dirty="0"/>
          </a:p>
          <a:p>
            <a:pPr algn="just"/>
            <a:r>
              <a:rPr lang="es-UY" sz="2000" b="1" dirty="0"/>
              <a:t>1)</a:t>
            </a:r>
            <a:r>
              <a:rPr lang="es-UY" sz="2000" dirty="0"/>
              <a:t>	“</a:t>
            </a:r>
            <a:r>
              <a:rPr lang="es-UY" sz="2000" b="1" dirty="0"/>
              <a:t>correspondan por el sector de actividad” </a:t>
            </a:r>
            <a:r>
              <a:rPr lang="es-UY" sz="2000" dirty="0"/>
              <a:t>– misma categoría de SO y misma actividad 	(operación – transacción )</a:t>
            </a:r>
          </a:p>
          <a:p>
            <a:pPr algn="just"/>
            <a:endParaRPr lang="es-UY" sz="2000" dirty="0"/>
          </a:p>
          <a:p>
            <a:pPr algn="just"/>
            <a:r>
              <a:rPr lang="es-UY" sz="2000" b="1" dirty="0"/>
              <a:t>2)</a:t>
            </a:r>
            <a:r>
              <a:rPr lang="es-UY" sz="2000" dirty="0"/>
              <a:t>	Proporcionados al SO delegante forma inmediata y conservados en el domicilio.</a:t>
            </a:r>
          </a:p>
          <a:p>
            <a:pPr algn="just"/>
            <a:endParaRPr lang="es-UY" sz="2000" dirty="0"/>
          </a:p>
          <a:p>
            <a:pPr algn="just"/>
            <a:r>
              <a:rPr lang="es-UY" sz="2000" b="1" dirty="0"/>
              <a:t>3)</a:t>
            </a:r>
            <a:r>
              <a:rPr lang="es-UY" sz="2000" dirty="0"/>
              <a:t>	Responsabilidad final y obligación de reportar permanece en el SO.</a:t>
            </a:r>
          </a:p>
        </p:txBody>
      </p:sp>
    </p:spTree>
    <p:extLst>
      <p:ext uri="{BB962C8B-B14F-4D97-AF65-F5344CB8AC3E}">
        <p14:creationId xmlns:p14="http://schemas.microsoft.com/office/powerpoint/2010/main" xmlns="" val="890521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2 - Decreto </a:t>
            </a:r>
            <a:r>
              <a:rPr lang="es-UY" sz="3200" dirty="0" err="1"/>
              <a:t>N°</a:t>
            </a:r>
            <a:r>
              <a:rPr lang="es-UY" sz="3200" dirty="0"/>
              <a:t> 379/018</a:t>
            </a:r>
            <a:br>
              <a:rPr lang="es-UY" sz="3200" dirty="0"/>
            </a:br>
            <a:r>
              <a:rPr lang="es-UY" sz="3200" b="1" dirty="0"/>
              <a:t>Generalidades</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48296" y="5481503"/>
            <a:ext cx="1126005" cy="1177573"/>
          </a:xfrm>
          <a:prstGeom prst="rect">
            <a:avLst/>
          </a:prstGeom>
          <a:noFill/>
          <a:ln>
            <a:noFill/>
          </a:ln>
        </p:spPr>
      </p:pic>
      <p:sp>
        <p:nvSpPr>
          <p:cNvPr id="5" name="Rectángulo 4">
            <a:extLst>
              <a:ext uri="{FF2B5EF4-FFF2-40B4-BE49-F238E27FC236}">
                <a16:creationId xmlns:a16="http://schemas.microsoft.com/office/drawing/2014/main" xmlns="" id="{59D10C98-8079-487B-9E5A-E2EDFABB42D4}"/>
              </a:ext>
            </a:extLst>
          </p:cNvPr>
          <p:cNvSpPr/>
          <p:nvPr/>
        </p:nvSpPr>
        <p:spPr>
          <a:xfrm>
            <a:off x="469699" y="1314547"/>
            <a:ext cx="8045651" cy="4093428"/>
          </a:xfrm>
          <a:prstGeom prst="rect">
            <a:avLst/>
          </a:prstGeom>
        </p:spPr>
        <p:txBody>
          <a:bodyPr wrap="square">
            <a:spAutoFit/>
          </a:bodyPr>
          <a:lstStyle/>
          <a:p>
            <a:pPr marL="285750" indent="-285750">
              <a:buFont typeface="Wingdings" panose="05000000000000000000" pitchFamily="2" charset="2"/>
              <a:buChar char="Ø"/>
            </a:pPr>
            <a:r>
              <a:rPr lang="es-UY" sz="2000" b="1" dirty="0"/>
              <a:t>REPORTE DE OPERACIÓN SOSPECHOSA.</a:t>
            </a:r>
            <a:endParaRPr lang="es-UY" sz="2000" dirty="0"/>
          </a:p>
          <a:p>
            <a:endParaRPr lang="es-UY" sz="2000" dirty="0"/>
          </a:p>
          <a:p>
            <a:pPr marL="342900" indent="-342900" algn="just">
              <a:buFontTx/>
              <a:buChar char="-"/>
            </a:pPr>
            <a:r>
              <a:rPr lang="es-UY" sz="2000" dirty="0"/>
              <a:t>UIAF / BCU.</a:t>
            </a:r>
          </a:p>
          <a:p>
            <a:pPr algn="just"/>
            <a:endParaRPr lang="es-UY" sz="800" dirty="0"/>
          </a:p>
          <a:p>
            <a:pPr marL="342900" indent="-342900" algn="just">
              <a:buFontTx/>
              <a:buChar char="-"/>
            </a:pPr>
            <a:r>
              <a:rPr lang="es-UY" sz="2000" dirty="0"/>
              <a:t>Operaciones realizadas o no.</a:t>
            </a:r>
          </a:p>
          <a:p>
            <a:pPr algn="just"/>
            <a:endParaRPr lang="es-UY" sz="800" dirty="0"/>
          </a:p>
          <a:p>
            <a:pPr marL="342900" indent="-342900" algn="just">
              <a:buFontTx/>
              <a:buChar char="-"/>
            </a:pPr>
            <a:r>
              <a:rPr lang="es-UY" sz="2000" dirty="0"/>
              <a:t>Operaciones que en los usos y costumbres de la respectiva actividad resulten inusuales, se presenten sin justificación económica o legal evidente o se planten con una complejidad inusitada o injustificada.</a:t>
            </a:r>
          </a:p>
          <a:p>
            <a:pPr algn="just"/>
            <a:endParaRPr lang="es-UY" sz="800" dirty="0"/>
          </a:p>
          <a:p>
            <a:pPr marL="342900" indent="-342900" algn="just">
              <a:buFontTx/>
              <a:buChar char="-"/>
            </a:pPr>
            <a:r>
              <a:rPr lang="es-UY" sz="2000" dirty="0"/>
              <a:t>Transacciones financieras que involucren activos cuya procedencia existan sospechas de ilicitud.</a:t>
            </a:r>
          </a:p>
          <a:p>
            <a:pPr marL="342900" indent="-342900" algn="just">
              <a:buFontTx/>
              <a:buChar char="-"/>
            </a:pPr>
            <a:endParaRPr lang="es-UY" sz="800" dirty="0"/>
          </a:p>
          <a:p>
            <a:pPr marL="342900" indent="-342900" algn="just">
              <a:buFontTx/>
              <a:buChar char="-"/>
            </a:pPr>
            <a:r>
              <a:rPr lang="es-UY" sz="2000" dirty="0"/>
              <a:t>Obligación de RESERVA.</a:t>
            </a:r>
          </a:p>
          <a:p>
            <a:pPr marL="342900" indent="-342900" algn="just">
              <a:buFontTx/>
              <a:buChar char="-"/>
            </a:pPr>
            <a:endParaRPr lang="es-UY" sz="800" dirty="0">
              <a:solidFill>
                <a:srgbClr val="000000"/>
              </a:solidFill>
            </a:endParaRPr>
          </a:p>
          <a:p>
            <a:pPr marL="342900" indent="-342900" algn="just">
              <a:buFontTx/>
              <a:buChar char="-"/>
            </a:pPr>
            <a:r>
              <a:rPr lang="es-UY" sz="2000" dirty="0">
                <a:solidFill>
                  <a:srgbClr val="000000"/>
                </a:solidFill>
              </a:rPr>
              <a:t>ROS – INTENCION DEL CLIENTE DE ELUDIR LA REALIZACION DE DDC.</a:t>
            </a:r>
          </a:p>
        </p:txBody>
      </p:sp>
    </p:spTree>
    <p:extLst>
      <p:ext uri="{BB962C8B-B14F-4D97-AF65-F5344CB8AC3E}">
        <p14:creationId xmlns:p14="http://schemas.microsoft.com/office/powerpoint/2010/main" xmlns="" val="958252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469699" y="1451733"/>
            <a:ext cx="8204602" cy="4896057"/>
          </a:xfrm>
        </p:spPr>
        <p:txBody>
          <a:bodyPr>
            <a:normAutofit/>
          </a:bodyPr>
          <a:lstStyle/>
          <a:p>
            <a:pPr marL="0" indent="0">
              <a:lnSpc>
                <a:spcPct val="100000"/>
              </a:lnSpc>
              <a:buNone/>
            </a:pPr>
            <a:r>
              <a:rPr lang="es-UY" sz="2400" b="1" i="1" u="sng" dirty="0"/>
              <a:t>Artículo 29 – Sujetos Obligados:</a:t>
            </a:r>
            <a:r>
              <a:rPr lang="es-UY" sz="2400" dirty="0"/>
              <a:t> </a:t>
            </a:r>
          </a:p>
          <a:p>
            <a:pPr marL="0" indent="0">
              <a:lnSpc>
                <a:spcPct val="100000"/>
              </a:lnSpc>
              <a:buNone/>
            </a:pPr>
            <a:endParaRPr lang="es-UY" sz="800" dirty="0"/>
          </a:p>
          <a:p>
            <a:pPr algn="just">
              <a:lnSpc>
                <a:spcPct val="100000"/>
              </a:lnSpc>
            </a:pPr>
            <a:r>
              <a:rPr lang="es-UY" sz="2400" dirty="0"/>
              <a:t>Inmobiliarias, </a:t>
            </a:r>
          </a:p>
          <a:p>
            <a:pPr algn="just">
              <a:lnSpc>
                <a:spcPct val="100000"/>
              </a:lnSpc>
            </a:pPr>
            <a:r>
              <a:rPr lang="es-UY" sz="2400" dirty="0"/>
              <a:t>Promotores Inmobiliarios, </a:t>
            </a:r>
          </a:p>
          <a:p>
            <a:pPr algn="just">
              <a:lnSpc>
                <a:spcPct val="100000"/>
              </a:lnSpc>
            </a:pPr>
            <a:r>
              <a:rPr lang="es-UY" sz="2400" dirty="0"/>
              <a:t>empresas constructoras y </a:t>
            </a:r>
          </a:p>
          <a:p>
            <a:pPr algn="just">
              <a:lnSpc>
                <a:spcPct val="100000"/>
              </a:lnSpc>
            </a:pPr>
            <a:r>
              <a:rPr lang="es-UY" sz="2400" dirty="0"/>
              <a:t>otros intermediarios en transacciones que involucren inmuebles (se encuentran comprendidos los fiduciarios, los fundadores y los directores de sociedades anónimas dedicados a esa actividad)</a:t>
            </a:r>
          </a:p>
        </p:txBody>
      </p:sp>
    </p:spTree>
    <p:extLst>
      <p:ext uri="{BB962C8B-B14F-4D97-AF65-F5344CB8AC3E}">
        <p14:creationId xmlns:p14="http://schemas.microsoft.com/office/powerpoint/2010/main" xmlns="" val="298155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 result for appcu logo">
            <a:extLst>
              <a:ext uri="{FF2B5EF4-FFF2-40B4-BE49-F238E27FC236}">
                <a16:creationId xmlns:a16="http://schemas.microsoft.com/office/drawing/2014/main" xmlns="" id="{43F49AF7-3C01-4B07-BD58-9A15FFAF0E3B}"/>
              </a:ext>
            </a:extLst>
          </p:cNvPr>
          <p:cNvPicPr/>
          <p:nvPr/>
        </p:nvPicPr>
        <p:blipFill>
          <a:blip r:embed="rId2">
            <a:lum bright="70000" contrast="-70000"/>
            <a:extLst>
              <a:ext uri="{28A0092B-C50C-407E-A947-70E740481C1C}">
                <a14:useLocalDpi xmlns:a14="http://schemas.microsoft.com/office/drawing/2010/main" xmlns="" val="0"/>
              </a:ext>
            </a:extLst>
          </a:blip>
          <a:srcRect/>
          <a:stretch>
            <a:fillRect/>
          </a:stretch>
        </p:blipFill>
        <p:spPr bwMode="auto">
          <a:xfrm>
            <a:off x="3391593" y="4001294"/>
            <a:ext cx="2360814" cy="2175669"/>
          </a:xfrm>
          <a:prstGeom prst="rect">
            <a:avLst/>
          </a:prstGeom>
          <a:noFill/>
          <a:ln>
            <a:noFill/>
          </a:ln>
        </p:spPr>
      </p:pic>
      <p:pic>
        <p:nvPicPr>
          <p:cNvPr id="8" name="4 Imagen">
            <a:extLst>
              <a:ext uri="{FF2B5EF4-FFF2-40B4-BE49-F238E27FC236}">
                <a16:creationId xmlns:a16="http://schemas.microsoft.com/office/drawing/2014/main" xmlns="" id="{7920C3DD-E909-466D-A3EE-206AF6BB5F23}"/>
              </a:ext>
            </a:extLst>
          </p:cNvPr>
          <p:cNvPicPr>
            <a:picLocks noChangeAspect="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1592644" y="1451734"/>
            <a:ext cx="5589587" cy="227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ítulo 3">
            <a:extLst>
              <a:ext uri="{FF2B5EF4-FFF2-40B4-BE49-F238E27FC236}">
                <a16:creationId xmlns:a16="http://schemas.microsoft.com/office/drawing/2014/main" xmlns="" id="{B6033853-C0D1-4443-8EED-4CD172983A0F}"/>
              </a:ext>
            </a:extLst>
          </p:cNvPr>
          <p:cNvSpPr>
            <a:spLocks noGrp="1"/>
          </p:cNvSpPr>
          <p:nvPr>
            <p:ph type="title"/>
          </p:nvPr>
        </p:nvSpPr>
        <p:spPr>
          <a:xfrm>
            <a:off x="628650" y="303556"/>
            <a:ext cx="7886700" cy="81352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s-UY" sz="3200" dirty="0"/>
              <a:t>Capítulo IV - Decreto </a:t>
            </a:r>
            <a:r>
              <a:rPr lang="es-UY" sz="3200" dirty="0" err="1"/>
              <a:t>N°</a:t>
            </a:r>
            <a:r>
              <a:rPr lang="es-UY" sz="3200" dirty="0"/>
              <a:t> 379/018</a:t>
            </a:r>
            <a:br>
              <a:rPr lang="es-UY" sz="3200" dirty="0"/>
            </a:br>
            <a:r>
              <a:rPr lang="es-UY" sz="3200" b="1" dirty="0"/>
              <a:t>Sector Inmobiliario</a:t>
            </a:r>
            <a:endParaRPr lang="es-UY" sz="3200" b="1" dirty="0">
              <a:solidFill>
                <a:schemeClr val="bg1"/>
              </a:solidFill>
            </a:endParaRPr>
          </a:p>
        </p:txBody>
      </p:sp>
      <p:sp>
        <p:nvSpPr>
          <p:cNvPr id="9" name="2 Rectángulo">
            <a:extLst>
              <a:ext uri="{FF2B5EF4-FFF2-40B4-BE49-F238E27FC236}">
                <a16:creationId xmlns:a16="http://schemas.microsoft.com/office/drawing/2014/main" xmlns="" id="{648FBE06-26D3-4AE1-8EF5-0637B1F36FFC}"/>
              </a:ext>
            </a:extLst>
          </p:cNvPr>
          <p:cNvSpPr/>
          <p:nvPr/>
        </p:nvSpPr>
        <p:spPr>
          <a:xfrm>
            <a:off x="179390" y="115891"/>
            <a:ext cx="8713787" cy="66262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s-UY" sz="2000">
              <a:solidFill>
                <a:srgbClr val="FFFFFF"/>
              </a:solidFill>
              <a:latin typeface="Arial"/>
              <a:ea typeface="ＭＳ Ｐゴシック"/>
            </a:endParaRPr>
          </a:p>
        </p:txBody>
      </p:sp>
      <p:pic>
        <p:nvPicPr>
          <p:cNvPr id="10" name="Imagen 9" descr="Image result for appcu logo">
            <a:extLst>
              <a:ext uri="{FF2B5EF4-FFF2-40B4-BE49-F238E27FC236}">
                <a16:creationId xmlns:a16="http://schemas.microsoft.com/office/drawing/2014/main" xmlns="" id="{517AE078-4F75-453C-A726-79BDD6F5E3FD}"/>
              </a:ext>
            </a:extLs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88052" y="5508007"/>
            <a:ext cx="1126005" cy="1177573"/>
          </a:xfrm>
          <a:prstGeom prst="rect">
            <a:avLst/>
          </a:prstGeom>
          <a:noFill/>
          <a:ln>
            <a:noFill/>
          </a:ln>
        </p:spPr>
      </p:pic>
      <p:sp>
        <p:nvSpPr>
          <p:cNvPr id="11" name="Marcador de contenido 2">
            <a:extLst>
              <a:ext uri="{FF2B5EF4-FFF2-40B4-BE49-F238E27FC236}">
                <a16:creationId xmlns:a16="http://schemas.microsoft.com/office/drawing/2014/main" xmlns="" id="{0634ACE5-18DA-45A5-A199-BA0722CFC4CE}"/>
              </a:ext>
            </a:extLst>
          </p:cNvPr>
          <p:cNvSpPr>
            <a:spLocks noGrp="1"/>
          </p:cNvSpPr>
          <p:nvPr>
            <p:ph idx="1"/>
          </p:nvPr>
        </p:nvSpPr>
        <p:spPr>
          <a:xfrm>
            <a:off x="549174" y="1304744"/>
            <a:ext cx="8045651" cy="4896057"/>
          </a:xfrm>
        </p:spPr>
        <p:txBody>
          <a:bodyPr>
            <a:normAutofit/>
          </a:bodyPr>
          <a:lstStyle/>
          <a:p>
            <a:pPr marL="0" indent="0">
              <a:lnSpc>
                <a:spcPct val="100000"/>
              </a:lnSpc>
              <a:buNone/>
            </a:pPr>
            <a:r>
              <a:rPr lang="es-UY" b="1" i="1" u="sng" dirty="0"/>
              <a:t>Artículo 30 – Aplicación:</a:t>
            </a:r>
            <a:r>
              <a:rPr lang="es-UY" dirty="0"/>
              <a:t> </a:t>
            </a:r>
          </a:p>
          <a:p>
            <a:pPr marL="0" indent="0">
              <a:lnSpc>
                <a:spcPct val="100000"/>
              </a:lnSpc>
              <a:buNone/>
            </a:pPr>
            <a:endParaRPr lang="es-UY" sz="900" dirty="0"/>
          </a:p>
          <a:p>
            <a:pPr marL="0" indent="0" algn="just">
              <a:lnSpc>
                <a:spcPct val="100000"/>
              </a:lnSpc>
              <a:buNone/>
            </a:pPr>
            <a:r>
              <a:rPr lang="es-UY" dirty="0"/>
              <a:t>Aplicarán las medidas de Debida Diligencia del Cliente:</a:t>
            </a:r>
          </a:p>
          <a:p>
            <a:pPr marL="0" indent="0" algn="just">
              <a:lnSpc>
                <a:spcPct val="100000"/>
              </a:lnSpc>
              <a:buNone/>
            </a:pPr>
            <a:endParaRPr lang="es-UY" sz="1000" dirty="0"/>
          </a:p>
          <a:p>
            <a:pPr algn="just">
              <a:lnSpc>
                <a:spcPct val="100000"/>
              </a:lnSpc>
            </a:pPr>
            <a:r>
              <a:rPr lang="es-UY" dirty="0"/>
              <a:t>Todos los sujetos obligados mencionados en el artículo 29 del decreto</a:t>
            </a:r>
          </a:p>
          <a:p>
            <a:pPr algn="just">
              <a:lnSpc>
                <a:spcPct val="100000"/>
              </a:lnSpc>
            </a:pPr>
            <a:endParaRPr lang="es-UY" sz="1000" dirty="0"/>
          </a:p>
          <a:p>
            <a:pPr algn="just">
              <a:lnSpc>
                <a:spcPct val="100000"/>
              </a:lnSpc>
            </a:pPr>
            <a:r>
              <a:rPr lang="es-UY" dirty="0"/>
              <a:t>en todos los casos, independientemente del monto de la operación</a:t>
            </a:r>
          </a:p>
          <a:p>
            <a:pPr algn="just">
              <a:lnSpc>
                <a:spcPct val="100000"/>
              </a:lnSpc>
            </a:pPr>
            <a:endParaRPr lang="es-UY" sz="1600" dirty="0"/>
          </a:p>
          <a:p>
            <a:pPr algn="just">
              <a:lnSpc>
                <a:spcPct val="100000"/>
              </a:lnSpc>
            </a:pPr>
            <a:r>
              <a:rPr lang="es-UY" dirty="0"/>
              <a:t>utilizando un enfoque basado en riesgos.</a:t>
            </a:r>
          </a:p>
        </p:txBody>
      </p:sp>
    </p:spTree>
    <p:extLst>
      <p:ext uri="{BB962C8B-B14F-4D97-AF65-F5344CB8AC3E}">
        <p14:creationId xmlns:p14="http://schemas.microsoft.com/office/powerpoint/2010/main" xmlns="" val="394508488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3442</TotalTime>
  <Words>1703</Words>
  <Application>Microsoft Office PowerPoint</Application>
  <PresentationFormat>Presentación en pantalla (4:3)</PresentationFormat>
  <Paragraphs>220</Paragraphs>
  <Slides>24</Slides>
  <Notes>1</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Tema de Office</vt:lpstr>
      <vt:lpstr>Reglamentación de la Ley N° 19.574 de Lavado de Activos.  Obligaciones y responsabilidades del Promotor Inmobiliario.</vt:lpstr>
      <vt:lpstr>Diapositiva 2</vt:lpstr>
      <vt:lpstr>Capítulo 2 - Decreto N° 379/018 Generalidades</vt:lpstr>
      <vt:lpstr>Capítulo 2 - Decreto N° 379/018 Generalidades</vt:lpstr>
      <vt:lpstr>Capítulo 2 - Decreto N° 379/018 Generalidades</vt:lpstr>
      <vt:lpstr>Capítulo 2 - Decreto N° 379/018 Generalidades</vt:lpstr>
      <vt:lpstr>Capítulo 2 - Decreto N° 379/018 Generalidades</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IV - Decreto N° 379/018 Sector Inmobiliario</vt:lpstr>
      <vt:lpstr>Capítulo XII - Decreto N° 379/018 Registro de Datos de Sujetos Obligados</vt:lpstr>
      <vt:lpstr>Diapositiva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Lavado de Activos y el Financiamiento del Terrorismo  Inmobiliaria Varela</dc:title>
  <dc:creator>GChiquiar</dc:creator>
  <cp:lastModifiedBy>Usuario</cp:lastModifiedBy>
  <cp:revision>149</cp:revision>
  <dcterms:created xsi:type="dcterms:W3CDTF">2017-10-27T11:28:12Z</dcterms:created>
  <dcterms:modified xsi:type="dcterms:W3CDTF">2018-11-29T12:53:08Z</dcterms:modified>
</cp:coreProperties>
</file>